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2" d="100"/>
          <a:sy n="162" d="100"/>
        </p:scale>
        <p:origin x="17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9/4/2021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organigramme%20fonctionnel%20CRCG.doc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DEVIS%200216%20COMITE%20REGIONAL%20GYMNASTIQUE%20CORSE.pdf"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hyperlink" Target="gym-+-le-nouveau-nom-de-la-Gym-Sant&#233;.pdf" TargetMode="Externa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Note_PassSanitaire_MAJ.pdf" TargetMode="External"/><Relationship Id="rId2" Type="http://schemas.openxmlformats.org/officeDocument/2006/relationships/hyperlink" Target="PassSanitaireMAJ2.pdf" TargetMode="External"/><Relationship Id="rId1" Type="http://schemas.openxmlformats.org/officeDocument/2006/relationships/slideLayout" Target="../slideLayouts/slideLayout11.xml"/><Relationship Id="rId4" Type="http://schemas.openxmlformats.org/officeDocument/2006/relationships/hyperlink" Target="Exemple%20registre%20contr&#244;le%20pass%20sanitaire.xls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video" Target="https://www.youtube.com/embed/Wykqg9712qI?feature=oembed" TargetMode="Externa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video" Target="https://www.youtube.com/embed/ksmtmONkMEU?feature=oembed" TargetMode="External"/><Relationship Id="rId1" Type="http://schemas.openxmlformats.org/officeDocument/2006/relationships/video" Target="https://www.youtube.com/embed/nJVLHYG3TYU?feature=oembed" TargetMode="Externa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1.jpeg"/><Relationship Id="rId10" Type="http://schemas.openxmlformats.org/officeDocument/2006/relationships/image" Target="../media/image13.jpeg"/><Relationship Id="rId4" Type="http://schemas.openxmlformats.org/officeDocument/2006/relationships/slideLayout" Target="../slideLayouts/slideLayout4.xml"/><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9833">
            <a:off x="6709175" y="100667"/>
            <a:ext cx="6107168" cy="6858000"/>
          </a:xfrm>
          <a:prstGeom prst="rect">
            <a:avLst/>
          </a:prstGeom>
        </p:spPr>
      </p:pic>
      <p:sp>
        <p:nvSpPr>
          <p:cNvPr id="2" name="Titre 1"/>
          <p:cNvSpPr>
            <a:spLocks noGrp="1"/>
          </p:cNvSpPr>
          <p:nvPr>
            <p:ph type="ctrTitle"/>
          </p:nvPr>
        </p:nvSpPr>
        <p:spPr>
          <a:xfrm>
            <a:off x="1154954" y="1447800"/>
            <a:ext cx="9391125" cy="3329581"/>
          </a:xfrm>
          <a:effectLst>
            <a:outerShdw blurRad="50800" dist="38100" dir="8100000" algn="tr" rotWithShape="0">
              <a:prstClr val="black">
                <a:alpha val="40000"/>
              </a:prstClr>
            </a:outerShdw>
          </a:effectLst>
        </p:spPr>
        <p:txBody>
          <a:bodyPr/>
          <a:lstStyle/>
          <a:p>
            <a:r>
              <a:rPr lang="fr-FR" dirty="0">
                <a:latin typeface="Bauhaus 93" panose="04030905020B02020C02" pitchFamily="82" charset="0"/>
              </a:rPr>
              <a:t>RINASCITA </a:t>
            </a:r>
            <a:r>
              <a:rPr lang="fr-FR" dirty="0">
                <a:solidFill>
                  <a:schemeClr val="accent3">
                    <a:lumMod val="75000"/>
                  </a:schemeClr>
                </a:solidFill>
                <a:latin typeface="Bauhaus 93" panose="04030905020B02020C02" pitchFamily="82" charset="0"/>
              </a:rPr>
              <a:t>GYM 2024</a:t>
            </a:r>
          </a:p>
        </p:txBody>
      </p:sp>
      <p:sp>
        <p:nvSpPr>
          <p:cNvPr id="3" name="Sous-titre 2"/>
          <p:cNvSpPr>
            <a:spLocks noGrp="1"/>
          </p:cNvSpPr>
          <p:nvPr>
            <p:ph type="subTitle" idx="1"/>
          </p:nvPr>
        </p:nvSpPr>
        <p:spPr>
          <a:effectLst>
            <a:outerShdw blurRad="50800" dist="38100" dir="8100000" algn="tr" rotWithShape="0">
              <a:prstClr val="black">
                <a:alpha val="40000"/>
              </a:prstClr>
            </a:outerShdw>
          </a:effectLst>
        </p:spPr>
        <p:txBody>
          <a:bodyPr/>
          <a:lstStyle/>
          <a:p>
            <a:r>
              <a:rPr lang="fr-FR" dirty="0"/>
              <a:t>COMITE CORSE DE GYMNASTIQUE PROJET 2021-2024</a:t>
            </a:r>
          </a:p>
        </p:txBody>
      </p:sp>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4953" y="2461665"/>
            <a:ext cx="2350284" cy="1323763"/>
          </a:xfrm>
          <a:prstGeom prst="rect">
            <a:avLst/>
          </a:prstGeom>
        </p:spPr>
      </p:pic>
    </p:spTree>
    <p:extLst>
      <p:ext uri="{BB962C8B-B14F-4D97-AF65-F5344CB8AC3E}">
        <p14:creationId xmlns:p14="http://schemas.microsoft.com/office/powerpoint/2010/main" val="17215153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803">
            <a:off x="8734689" y="2648621"/>
            <a:ext cx="3735222" cy="4194440"/>
          </a:xfrm>
          <a:prstGeom prst="rect">
            <a:avLst/>
          </a:prstGeom>
        </p:spPr>
      </p:pic>
      <p:sp>
        <p:nvSpPr>
          <p:cNvPr id="2" name="Titre 1"/>
          <p:cNvSpPr>
            <a:spLocks noGrp="1"/>
          </p:cNvSpPr>
          <p:nvPr>
            <p:ph type="title"/>
          </p:nvPr>
        </p:nvSpPr>
        <p:spPr>
          <a:xfrm>
            <a:off x="646111" y="452717"/>
            <a:ext cx="9404723" cy="2029225"/>
          </a:xfrm>
          <a:effectLst>
            <a:outerShdw blurRad="50800" dist="38100" dir="8100000" algn="tr" rotWithShape="0">
              <a:prstClr val="black">
                <a:alpha val="40000"/>
              </a:prstClr>
            </a:outerShdw>
          </a:effectLst>
        </p:spPr>
        <p:txBody>
          <a:bodyPr/>
          <a:lstStyle/>
          <a:p>
            <a:r>
              <a:rPr lang="fr-FR" sz="1800" b="1" dirty="0"/>
              <a:t>UNE DYNAMIQUE, Une synergie AU SERVICE DU CLUB</a:t>
            </a:r>
            <a:br>
              <a:rPr lang="fr-FR" sz="1800" b="1" dirty="0"/>
            </a:br>
            <a:br>
              <a:rPr lang="fr-FR" sz="1400" dirty="0"/>
            </a:br>
            <a:r>
              <a:rPr lang="fr-FR" sz="1400" dirty="0"/>
              <a:t>Restés mobilisés, solidaires, ne pas baisser les bras et garder le lien, face à cette situation sanitaire qui nous échappe. Nous devons résolument nous tourner vers l’avenir, préparer l’après « COVID » et organiser ce que seras notre demain. Et on achèvera en apothéose avec les JO en France.</a:t>
            </a:r>
            <a:br>
              <a:rPr lang="fr-FR" sz="1400" dirty="0"/>
            </a:br>
            <a:br>
              <a:rPr lang="fr-FR" sz="1400" dirty="0"/>
            </a:br>
            <a:r>
              <a:rPr lang="fr-FR" sz="1400" dirty="0"/>
              <a:t>Ce projet a pour but d’accompagner les club dans cette transition et devra nous permettre de nous</a:t>
            </a:r>
            <a:br>
              <a:rPr lang="fr-FR" sz="1400" dirty="0"/>
            </a:br>
            <a:r>
              <a:rPr lang="fr-FR" sz="1400" dirty="0"/>
              <a:t>adapter à toutes situations.</a:t>
            </a:r>
          </a:p>
        </p:txBody>
      </p:sp>
      <p:sp>
        <p:nvSpPr>
          <p:cNvPr id="3" name="Espace réservé du contenu 2"/>
          <p:cNvSpPr>
            <a:spLocks noGrp="1"/>
          </p:cNvSpPr>
          <p:nvPr>
            <p:ph sz="half" idx="1"/>
          </p:nvPr>
        </p:nvSpPr>
        <p:spPr>
          <a:xfrm>
            <a:off x="1103312" y="2481942"/>
            <a:ext cx="4396339" cy="3774396"/>
          </a:xfrm>
          <a:effectLst>
            <a:outerShdw blurRad="50800" dist="38100" dir="8100000" algn="tr" rotWithShape="0">
              <a:prstClr val="black">
                <a:alpha val="40000"/>
              </a:prstClr>
            </a:outerShdw>
          </a:effectLst>
        </p:spPr>
        <p:txBody>
          <a:bodyPr>
            <a:noAutofit/>
          </a:bodyPr>
          <a:lstStyle/>
          <a:p>
            <a:r>
              <a:rPr lang="fr-FR" sz="1600" b="1" dirty="0"/>
              <a:t>CE PROJET</a:t>
            </a:r>
          </a:p>
          <a:p>
            <a:pPr marL="0" indent="0">
              <a:buNone/>
            </a:pPr>
            <a:r>
              <a:rPr lang="fr-FR" sz="1400" dirty="0"/>
              <a:t>Il est une déclinaison du Projet Fédéral SynerGym2024 pour notre territoire.</a:t>
            </a:r>
          </a:p>
          <a:p>
            <a:pPr marL="0" indent="0">
              <a:buNone/>
            </a:pPr>
            <a:r>
              <a:rPr lang="fr-FR" sz="1400" dirty="0"/>
              <a:t>Pour aider à la mise en œuvre du projet nous nous appuierons sur les ressources Humaines du Comité, salariés et cadres techniques sportifs (CTS).</a:t>
            </a:r>
          </a:p>
          <a:p>
            <a:pPr marL="0" indent="0">
              <a:buNone/>
            </a:pPr>
            <a:r>
              <a:rPr lang="fr-FR" sz="1400" dirty="0"/>
              <a:t>Notre objectif est d’accompagner ensemble la structuration des Clubs, la professionnalisation, de développer les pratiques non compétitives, et compétitives, le programme Gym Santé, </a:t>
            </a:r>
            <a:r>
              <a:rPr lang="fr-FR" sz="1400" dirty="0" err="1"/>
              <a:t>Parkour</a:t>
            </a:r>
            <a:r>
              <a:rPr lang="fr-FR" sz="1400" dirty="0"/>
              <a:t>, ...</a:t>
            </a:r>
          </a:p>
        </p:txBody>
      </p:sp>
      <p:sp>
        <p:nvSpPr>
          <p:cNvPr id="4" name="Espace réservé du contenu 3"/>
          <p:cNvSpPr>
            <a:spLocks noGrp="1"/>
          </p:cNvSpPr>
          <p:nvPr>
            <p:ph sz="half" idx="2"/>
          </p:nvPr>
        </p:nvSpPr>
        <p:spPr>
          <a:xfrm>
            <a:off x="5654493" y="2481942"/>
            <a:ext cx="4396341" cy="3774395"/>
          </a:xfrm>
          <a:effectLst>
            <a:outerShdw blurRad="50800" dist="38100" dir="8100000" algn="tr" rotWithShape="0">
              <a:prstClr val="black">
                <a:alpha val="40000"/>
              </a:prstClr>
            </a:outerShdw>
          </a:effectLst>
        </p:spPr>
        <p:txBody>
          <a:bodyPr>
            <a:normAutofit/>
          </a:bodyPr>
          <a:lstStyle/>
          <a:p>
            <a:r>
              <a:rPr lang="fr-FR" sz="1600" b="1" cap="all" dirty="0"/>
              <a:t>en route vers 2024</a:t>
            </a:r>
          </a:p>
          <a:p>
            <a:pPr marL="0" indent="0">
              <a:buNone/>
            </a:pPr>
            <a:r>
              <a:rPr lang="fr-FR" sz="1400" dirty="0"/>
              <a:t>Nous renforcerons nos dispositifs régionaux d’accès au Haut Niveau en profitant de la dynamique des JO 2024 pour valoriser et promouvoir nos sportifs, nos Clubs et aussi, bien sûr la Gymnastique.</a:t>
            </a:r>
          </a:p>
          <a:p>
            <a:r>
              <a:rPr lang="fr-FR" sz="1600" b="1" dirty="0"/>
              <a:t>NOS Valeurs , NOTRE Appartenance</a:t>
            </a:r>
          </a:p>
          <a:p>
            <a:pPr marL="0" indent="0">
              <a:buNone/>
            </a:pPr>
            <a:r>
              <a:rPr lang="fr-FR" sz="1400" dirty="0"/>
              <a:t>Fort de nos valeurs, et de notre appartenance à la </a:t>
            </a:r>
            <a:r>
              <a:rPr lang="fr-FR" sz="1400" dirty="0" err="1"/>
              <a:t>FFGym</a:t>
            </a:r>
            <a:r>
              <a:rPr lang="fr-FR" sz="1400" dirty="0"/>
              <a:t>, chaque club, chaque licencié trouvera une pratique à sa mesure : </a:t>
            </a:r>
          </a:p>
          <a:p>
            <a:pPr marL="0" indent="0">
              <a:buNone/>
            </a:pPr>
            <a:r>
              <a:rPr lang="fr-FR" sz="1400" dirty="0"/>
              <a:t>la Gym par tous, pour tous.</a:t>
            </a:r>
          </a:p>
        </p:txBody>
      </p:sp>
    </p:spTree>
    <p:extLst>
      <p:ext uri="{BB962C8B-B14F-4D97-AF65-F5344CB8AC3E}">
        <p14:creationId xmlns:p14="http://schemas.microsoft.com/office/powerpoint/2010/main" val="2642534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803">
            <a:off x="8743079" y="2548803"/>
            <a:ext cx="3735222" cy="4194440"/>
          </a:xfrm>
          <a:prstGeom prst="rect">
            <a:avLst/>
          </a:prstGeom>
        </p:spPr>
      </p:pic>
      <p:sp>
        <p:nvSpPr>
          <p:cNvPr id="2" name="Titre 1"/>
          <p:cNvSpPr>
            <a:spLocks noGrp="1"/>
          </p:cNvSpPr>
          <p:nvPr>
            <p:ph type="title"/>
          </p:nvPr>
        </p:nvSpPr>
        <p:spPr>
          <a:xfrm>
            <a:off x="461554" y="853440"/>
            <a:ext cx="9519059" cy="2575560"/>
          </a:xfrm>
          <a:effectLst>
            <a:outerShdw blurRad="50800" dist="38100" dir="8100000" algn="tr" rotWithShape="0">
              <a:prstClr val="black">
                <a:alpha val="40000"/>
              </a:prstClr>
            </a:outerShdw>
          </a:effectLst>
        </p:spPr>
        <p:txBody>
          <a:bodyPr/>
          <a:lstStyle/>
          <a:p>
            <a:r>
              <a:rPr lang="fr-FR" sz="1600" b="1" dirty="0"/>
              <a:t>DEVELOPPER ET DYNAMISER LES ACTIVITES DANS LES CLUBS ET SUR LE TERRITOIRE</a:t>
            </a:r>
            <a:br>
              <a:rPr lang="fr-FR" sz="1600" b="1" dirty="0"/>
            </a:br>
            <a:br>
              <a:rPr lang="fr-FR" sz="1400" dirty="0"/>
            </a:br>
            <a:r>
              <a:rPr lang="fr-FR" sz="1400" dirty="0"/>
              <a:t>Les activités</a:t>
            </a:r>
            <a:br>
              <a:rPr lang="fr-FR" sz="1400" dirty="0"/>
            </a:br>
            <a:br>
              <a:rPr lang="fr-FR" sz="1400" dirty="0"/>
            </a:br>
            <a:r>
              <a:rPr lang="fr-FR" sz="1400" dirty="0"/>
              <a:t>• Mettre en œuvre le projet de développement des activités non olympiques : Aérobic -GAC-</a:t>
            </a:r>
            <a:br>
              <a:rPr lang="fr-FR" sz="1400" dirty="0"/>
            </a:br>
            <a:r>
              <a:rPr lang="fr-FR" sz="1400" dirty="0" err="1"/>
              <a:t>TeamGym</a:t>
            </a:r>
            <a:r>
              <a:rPr lang="fr-FR" sz="1400" dirty="0"/>
              <a:t> - Tumbling – Freestyle</a:t>
            </a:r>
            <a:br>
              <a:rPr lang="fr-FR" sz="1400" dirty="0"/>
            </a:br>
            <a:br>
              <a:rPr lang="fr-FR" sz="1400" dirty="0"/>
            </a:br>
            <a:r>
              <a:rPr lang="fr-FR" sz="1400" dirty="0"/>
              <a:t>• Développer et promouvoir les activités EVOLUGYM : </a:t>
            </a:r>
            <a:r>
              <a:rPr lang="fr-FR" sz="1400" dirty="0" err="1"/>
              <a:t>BabyGym</a:t>
            </a:r>
            <a:r>
              <a:rPr lang="fr-FR" sz="1400" dirty="0"/>
              <a:t>, </a:t>
            </a:r>
            <a:r>
              <a:rPr lang="fr-FR" sz="1400" dirty="0" err="1"/>
              <a:t>AccessGym</a:t>
            </a:r>
            <a:br>
              <a:rPr lang="fr-FR" sz="1400" dirty="0"/>
            </a:br>
            <a:r>
              <a:rPr lang="fr-FR" sz="1400" dirty="0"/>
              <a:t>• Déployer le programme </a:t>
            </a:r>
            <a:r>
              <a:rPr lang="fr-FR" sz="1400" dirty="0">
                <a:hlinkClick r:id="rId3" action="ppaction://hlinksldjump"/>
              </a:rPr>
              <a:t>Gym+</a:t>
            </a:r>
            <a:br>
              <a:rPr lang="fr-FR" sz="1400" dirty="0"/>
            </a:br>
            <a:r>
              <a:rPr lang="fr-FR" sz="1400" dirty="0"/>
              <a:t>• Intégrer la nouvelle discipline PARKOUR</a:t>
            </a:r>
            <a:br>
              <a:rPr lang="fr-FR" sz="1400" dirty="0"/>
            </a:br>
            <a:endParaRPr lang="fr-FR" sz="1400" dirty="0"/>
          </a:p>
        </p:txBody>
      </p:sp>
      <p:sp>
        <p:nvSpPr>
          <p:cNvPr id="3" name="Espace réservé du texte 2"/>
          <p:cNvSpPr>
            <a:spLocks noGrp="1"/>
          </p:cNvSpPr>
          <p:nvPr>
            <p:ph type="body" sz="half" idx="2"/>
          </p:nvPr>
        </p:nvSpPr>
        <p:spPr>
          <a:xfrm>
            <a:off x="548640" y="3657600"/>
            <a:ext cx="9431973" cy="1976846"/>
          </a:xfrm>
          <a:effectLst>
            <a:outerShdw blurRad="50800" dist="38100" dir="8100000" algn="tr" rotWithShape="0">
              <a:prstClr val="black">
                <a:alpha val="40000"/>
              </a:prstClr>
            </a:outerShdw>
          </a:effectLst>
        </p:spPr>
        <p:txBody>
          <a:bodyPr>
            <a:normAutofit fontScale="92500" lnSpcReduction="20000"/>
          </a:bodyPr>
          <a:lstStyle/>
          <a:p>
            <a:r>
              <a:rPr lang="fr-FR" sz="1600" b="1" dirty="0"/>
              <a:t>LA CORSE : Plus qu’une région un territoire</a:t>
            </a:r>
          </a:p>
          <a:p>
            <a:br>
              <a:rPr lang="fr-FR" dirty="0"/>
            </a:br>
            <a:r>
              <a:rPr lang="fr-FR" sz="1400" dirty="0"/>
              <a:t>• Renforcer la commission territoriale</a:t>
            </a:r>
            <a:br>
              <a:rPr lang="fr-FR" sz="1400" dirty="0"/>
            </a:br>
            <a:r>
              <a:rPr lang="fr-FR" sz="1400" dirty="0"/>
              <a:t>• Harmoniser , mutualiser et optimiser pour mieux accompagner nos clubs</a:t>
            </a:r>
            <a:br>
              <a:rPr lang="fr-FR" sz="1400" dirty="0"/>
            </a:br>
            <a:r>
              <a:rPr lang="fr-FR" sz="1400" dirty="0"/>
              <a:t>• Poursuivre ou débuter l’accompagnement de nos clubs en proximité pour leur structuration (</a:t>
            </a:r>
            <a:r>
              <a:rPr lang="fr-FR" sz="1400" dirty="0" err="1"/>
              <a:t>QualiClub</a:t>
            </a:r>
            <a:r>
              <a:rPr lang="fr-FR" sz="1400" dirty="0"/>
              <a:t>) et leur fonctionnement via les ressources des Comités et les outils de gestion</a:t>
            </a:r>
          </a:p>
          <a:p>
            <a:endParaRPr lang="fr-FR" sz="1400" dirty="0"/>
          </a:p>
          <a:p>
            <a:r>
              <a:rPr lang="fr-FR" sz="1400" dirty="0">
                <a:hlinkClick r:id="rId4" action="ppaction://hlinkfile"/>
              </a:rPr>
              <a:t>Organigramme</a:t>
            </a:r>
            <a:r>
              <a:rPr lang="fr-FR" sz="1400" dirty="0"/>
              <a:t> - </a:t>
            </a:r>
            <a:r>
              <a:rPr lang="fr-FR" sz="1400" dirty="0">
                <a:hlinkClick r:id="rId4" action="ppaction://hlinkfile"/>
              </a:rPr>
              <a:t>Commission</a:t>
            </a:r>
            <a:endParaRPr lang="fr-FR" sz="1400" dirty="0"/>
          </a:p>
        </p:txBody>
      </p:sp>
    </p:spTree>
    <p:extLst>
      <p:ext uri="{BB962C8B-B14F-4D97-AF65-F5344CB8AC3E}">
        <p14:creationId xmlns:p14="http://schemas.microsoft.com/office/powerpoint/2010/main" val="13404065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803">
            <a:off x="8734689" y="2648621"/>
            <a:ext cx="3735222" cy="4194440"/>
          </a:xfrm>
          <a:prstGeom prst="rect">
            <a:avLst/>
          </a:prstGeom>
        </p:spPr>
      </p:pic>
      <p:sp>
        <p:nvSpPr>
          <p:cNvPr id="5" name="Titre 4"/>
          <p:cNvSpPr>
            <a:spLocks noGrp="1"/>
          </p:cNvSpPr>
          <p:nvPr>
            <p:ph type="title"/>
          </p:nvPr>
        </p:nvSpPr>
        <p:spPr>
          <a:xfrm>
            <a:off x="792481" y="1142999"/>
            <a:ext cx="9318762" cy="2331721"/>
          </a:xfrm>
          <a:effectLst>
            <a:outerShdw blurRad="50800" dist="38100" dir="8100000" algn="tr" rotWithShape="0">
              <a:prstClr val="black">
                <a:alpha val="40000"/>
              </a:prstClr>
            </a:outerShdw>
          </a:effectLst>
        </p:spPr>
        <p:txBody>
          <a:bodyPr/>
          <a:lstStyle/>
          <a:p>
            <a:r>
              <a:rPr lang="fr-FR" sz="1600" b="1" dirty="0"/>
              <a:t>Promouvoir la professionnalisation des Clubs pour l’encadrement technique et administratif</a:t>
            </a:r>
            <a:br>
              <a:rPr lang="fr-FR" sz="1600" b="1" dirty="0"/>
            </a:br>
            <a:br>
              <a:rPr lang="fr-FR" sz="1600" b="1" dirty="0"/>
            </a:br>
            <a:r>
              <a:rPr lang="fr-FR" sz="1400" b="1" dirty="0"/>
              <a:t>Un axe majeur : </a:t>
            </a:r>
            <a:r>
              <a:rPr lang="fr-FR" sz="1400" dirty="0"/>
              <a:t>un levier incontournable pour le développement des Clubs</a:t>
            </a:r>
            <a:br>
              <a:rPr lang="fr-FR" sz="1400" dirty="0"/>
            </a:br>
            <a:br>
              <a:rPr lang="fr-FR" sz="1400" dirty="0"/>
            </a:br>
            <a:r>
              <a:rPr lang="fr-FR" sz="1400" dirty="0"/>
              <a:t>• Rendre les formations lisibles et accessibles</a:t>
            </a:r>
            <a:br>
              <a:rPr lang="fr-FR" sz="1400" dirty="0"/>
            </a:br>
            <a:r>
              <a:rPr lang="fr-FR" sz="1400" dirty="0"/>
              <a:t>• Créer des parcours de professionnalisation, individualisés</a:t>
            </a:r>
            <a:br>
              <a:rPr lang="fr-FR" sz="1400" dirty="0"/>
            </a:br>
            <a:r>
              <a:rPr lang="fr-FR" sz="1400" dirty="0"/>
              <a:t>• Permettre de construire progressivement de nouvelles compétences</a:t>
            </a:r>
            <a:br>
              <a:rPr lang="fr-FR" sz="1400" dirty="0"/>
            </a:br>
            <a:r>
              <a:rPr lang="fr-FR" sz="1400" dirty="0"/>
              <a:t>• Elargir l’offre de FPC ( formation continue des entraineurs, dirigeants)</a:t>
            </a:r>
            <a:br>
              <a:rPr lang="fr-FR" sz="1400" dirty="0"/>
            </a:br>
            <a:r>
              <a:rPr lang="fr-FR" sz="1400" dirty="0"/>
              <a:t>• Adapter la formation à la disponibilité des dirigeants/bénévoles (séminaires, webinaires...)</a:t>
            </a:r>
            <a:br>
              <a:rPr lang="fr-FR" sz="1400" dirty="0"/>
            </a:br>
            <a:r>
              <a:rPr lang="fr-FR" sz="1400" dirty="0"/>
              <a:t>• Accompagner davantage les Clubs et stagiaires dans leurs demandes de financement</a:t>
            </a:r>
          </a:p>
        </p:txBody>
      </p:sp>
      <p:sp>
        <p:nvSpPr>
          <p:cNvPr id="7" name="Titre 4"/>
          <p:cNvSpPr txBox="1">
            <a:spLocks/>
          </p:cNvSpPr>
          <p:nvPr/>
        </p:nvSpPr>
        <p:spPr>
          <a:xfrm>
            <a:off x="792481" y="3742507"/>
            <a:ext cx="9318762" cy="2331721"/>
          </a:xfrm>
          <a:prstGeom prst="rect">
            <a:avLst/>
          </a:prstGeom>
          <a:effectLst>
            <a:outerShdw blurRad="50800" dist="38100" dir="8100000" algn="t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48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t>PERFORMER : CONTINUER DE STRUCTURER LA PRATIQUE DU HAUT NIVEAU</a:t>
            </a:r>
          </a:p>
          <a:p>
            <a:r>
              <a:rPr lang="fr-FR" sz="1400" dirty="0"/>
              <a:t>LES JO 2024 à PARIS, UN Atout</a:t>
            </a:r>
          </a:p>
          <a:p>
            <a:endParaRPr lang="fr-FR" sz="1400" dirty="0"/>
          </a:p>
          <a:p>
            <a:r>
              <a:rPr lang="fr-FR" sz="1400" dirty="0"/>
              <a:t>• Accompagnement des Clubs pour pouvoir devenir Club formateurs</a:t>
            </a:r>
          </a:p>
          <a:p>
            <a:r>
              <a:rPr lang="fr-FR" sz="1400" dirty="0"/>
              <a:t>• Former pour Performer : Soutenir la formation des entraîneurs clubs</a:t>
            </a:r>
          </a:p>
          <a:p>
            <a:r>
              <a:rPr lang="fr-FR" sz="1400" dirty="0"/>
              <a:t>• Promouvoir les résultats sportifs : briller et promouvoir la performance</a:t>
            </a:r>
          </a:p>
          <a:p>
            <a:r>
              <a:rPr lang="fr-FR" sz="1400" dirty="0"/>
              <a:t>• Accompagner les jeunes potentiels</a:t>
            </a:r>
          </a:p>
          <a:p>
            <a:r>
              <a:rPr lang="fr-FR" sz="1400" dirty="0"/>
              <a:t>• Promouvoir le label « Génération 2024 » et l’ouverture de Sections d’Excellence Sportive pour favoriser les passerelles entre le monde scolaire et le mouvement sportif pour encourager la pratique physique et sportive des jeunes sportifs</a:t>
            </a:r>
          </a:p>
        </p:txBody>
      </p:sp>
    </p:spTree>
    <p:extLst>
      <p:ext uri="{BB962C8B-B14F-4D97-AF65-F5344CB8AC3E}">
        <p14:creationId xmlns:p14="http://schemas.microsoft.com/office/powerpoint/2010/main" val="9959343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803">
            <a:off x="8734689" y="2648621"/>
            <a:ext cx="3735222" cy="4194440"/>
          </a:xfrm>
          <a:prstGeom prst="rect">
            <a:avLst/>
          </a:prstGeom>
        </p:spPr>
      </p:pic>
      <p:sp>
        <p:nvSpPr>
          <p:cNvPr id="2" name="Titre 1"/>
          <p:cNvSpPr>
            <a:spLocks noGrp="1"/>
          </p:cNvSpPr>
          <p:nvPr>
            <p:ph type="title"/>
          </p:nvPr>
        </p:nvSpPr>
        <p:spPr>
          <a:xfrm>
            <a:off x="1154954" y="1526178"/>
            <a:ext cx="8825659" cy="1981200"/>
          </a:xfrm>
          <a:effectLst>
            <a:outerShdw blurRad="50800" dist="38100" dir="8100000" algn="tr" rotWithShape="0">
              <a:prstClr val="black">
                <a:alpha val="40000"/>
              </a:prstClr>
            </a:outerShdw>
          </a:effectLst>
        </p:spPr>
        <p:txBody>
          <a:bodyPr/>
          <a:lstStyle/>
          <a:p>
            <a:r>
              <a:rPr lang="fr-FR" sz="1600" b="1" cap="all" dirty="0"/>
              <a:t>MODERNISER LA COMMUNICATION, la promotion, la Collaboration</a:t>
            </a:r>
            <a:br>
              <a:rPr lang="fr-FR" sz="1600" b="1" dirty="0"/>
            </a:br>
            <a:br>
              <a:rPr lang="fr-FR" sz="1600" b="1" dirty="0"/>
            </a:br>
            <a:r>
              <a:rPr lang="fr-FR" sz="1400" dirty="0"/>
              <a:t>• Coordonner et harmoniser la communication interne et avec les clubs</a:t>
            </a:r>
            <a:br>
              <a:rPr lang="fr-FR" sz="1400" dirty="0"/>
            </a:br>
            <a:r>
              <a:rPr lang="fr-FR" sz="1400" dirty="0"/>
              <a:t>• Développer et former aux outils collaboratifs</a:t>
            </a:r>
            <a:br>
              <a:rPr lang="fr-FR" sz="1400" dirty="0"/>
            </a:br>
            <a:r>
              <a:rPr lang="fr-FR" sz="1400" dirty="0"/>
              <a:t>• Mettre en place des lettres d’information</a:t>
            </a:r>
            <a:br>
              <a:rPr lang="fr-FR" sz="1400" dirty="0"/>
            </a:br>
            <a:r>
              <a:rPr lang="fr-FR" sz="1400" dirty="0"/>
              <a:t>• Afficher notre appartenance FFGYM</a:t>
            </a:r>
          </a:p>
        </p:txBody>
      </p:sp>
      <p:sp>
        <p:nvSpPr>
          <p:cNvPr id="3" name="Espace réservé du texte 2"/>
          <p:cNvSpPr>
            <a:spLocks noGrp="1"/>
          </p:cNvSpPr>
          <p:nvPr>
            <p:ph type="body" sz="half" idx="2"/>
          </p:nvPr>
        </p:nvSpPr>
        <p:spPr>
          <a:xfrm>
            <a:off x="1154954" y="3405051"/>
            <a:ext cx="8825659" cy="2039983"/>
          </a:xfrm>
          <a:effectLst>
            <a:outerShdw blurRad="50800" dist="38100" dir="8100000" algn="tr" rotWithShape="0">
              <a:prstClr val="black">
                <a:alpha val="40000"/>
              </a:prstClr>
            </a:outerShdw>
          </a:effectLst>
        </p:spPr>
        <p:txBody>
          <a:bodyPr>
            <a:noAutofit/>
          </a:bodyPr>
          <a:lstStyle/>
          <a:p>
            <a:r>
              <a:rPr lang="fr-FR" sz="1600" b="1" dirty="0"/>
              <a:t>PROMOUVOIR</a:t>
            </a:r>
          </a:p>
          <a:p>
            <a:br>
              <a:rPr lang="fr-FR" sz="1400" dirty="0"/>
            </a:br>
            <a:r>
              <a:rPr lang="fr-FR" sz="1400" dirty="0"/>
              <a:t>• Promouvoir, nos disciplines, nos activités, comme LA Référence</a:t>
            </a:r>
            <a:br>
              <a:rPr lang="fr-FR" sz="1400" dirty="0"/>
            </a:br>
            <a:r>
              <a:rPr lang="fr-FR" sz="1400" dirty="0"/>
              <a:t>• Promouvoir nos activités au travers d’évènements régionaux, nationaux ou internationaux</a:t>
            </a:r>
            <a:br>
              <a:rPr lang="fr-FR" sz="1400" dirty="0"/>
            </a:br>
            <a:r>
              <a:rPr lang="fr-FR" sz="1400" dirty="0"/>
              <a:t>• Mettre en place la dynamique de promotion autour de la journée Olympique et des événements</a:t>
            </a:r>
            <a:br>
              <a:rPr lang="fr-FR" sz="1400" dirty="0"/>
            </a:br>
            <a:r>
              <a:rPr lang="fr-FR" sz="1400" dirty="0"/>
              <a:t>internationaux sur notre territoire.</a:t>
            </a:r>
            <a:br>
              <a:rPr lang="fr-FR" sz="1400" dirty="0"/>
            </a:br>
            <a:r>
              <a:rPr lang="fr-FR" sz="1400" dirty="0"/>
              <a:t>• Valoriser les Gymnastes, Dirigeants, Clubs</a:t>
            </a:r>
            <a:br>
              <a:rPr lang="fr-FR" sz="1400" dirty="0"/>
            </a:br>
            <a:r>
              <a:rPr lang="fr-FR" sz="1400" dirty="0"/>
              <a:t>• Créer un évènement régional et international autour de la méditerranée </a:t>
            </a:r>
          </a:p>
        </p:txBody>
      </p:sp>
    </p:spTree>
    <p:extLst>
      <p:ext uri="{BB962C8B-B14F-4D97-AF65-F5344CB8AC3E}">
        <p14:creationId xmlns:p14="http://schemas.microsoft.com/office/powerpoint/2010/main" val="1547375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803">
            <a:off x="8734689" y="2648621"/>
            <a:ext cx="3735222" cy="4194440"/>
          </a:xfrm>
          <a:prstGeom prst="rect">
            <a:avLst/>
          </a:prstGeom>
        </p:spPr>
      </p:pic>
      <p:sp>
        <p:nvSpPr>
          <p:cNvPr id="2" name="Titre 1"/>
          <p:cNvSpPr>
            <a:spLocks noGrp="1"/>
          </p:cNvSpPr>
          <p:nvPr>
            <p:ph type="title"/>
          </p:nvPr>
        </p:nvSpPr>
        <p:spPr>
          <a:xfrm>
            <a:off x="1154954" y="1447800"/>
            <a:ext cx="8825659" cy="4552406"/>
          </a:xfrm>
          <a:effectLst>
            <a:outerShdw blurRad="50800" dist="38100" dir="8100000" algn="tr" rotWithShape="0">
              <a:prstClr val="black">
                <a:alpha val="40000"/>
              </a:prstClr>
            </a:outerShdw>
          </a:effectLst>
        </p:spPr>
        <p:txBody>
          <a:bodyPr/>
          <a:lstStyle/>
          <a:p>
            <a:r>
              <a:rPr lang="fr-FR" sz="1600" b="1" cap="all" dirty="0"/>
              <a:t>S'engager : Renforcer nos engagements sociétaux et environnementaux</a:t>
            </a:r>
            <a:br>
              <a:rPr lang="fr-FR" sz="1600" b="1" cap="all" dirty="0"/>
            </a:br>
            <a:br>
              <a:rPr lang="fr-FR" sz="1400" cap="all" dirty="0"/>
            </a:br>
            <a:r>
              <a:rPr lang="fr-FR" sz="1600" b="1" dirty="0"/>
              <a:t>Engagement sociétal</a:t>
            </a:r>
            <a:br>
              <a:rPr lang="fr-FR" sz="1600" b="1" dirty="0"/>
            </a:br>
            <a:br>
              <a:rPr lang="fr-FR" sz="1400" dirty="0"/>
            </a:br>
            <a:r>
              <a:rPr lang="fr-FR" sz="1400" dirty="0"/>
              <a:t>Être porteur des valeurs morales, humanistes et éducatives, par l’adhésion de</a:t>
            </a:r>
            <a:br>
              <a:rPr lang="fr-FR" sz="1400" dirty="0"/>
            </a:br>
            <a:r>
              <a:rPr lang="fr-FR" sz="1400" dirty="0"/>
              <a:t>chacun de la Charte d’Ethique et de Déontologie de la </a:t>
            </a:r>
            <a:r>
              <a:rPr lang="fr-FR" sz="1400" dirty="0" err="1"/>
              <a:t>FFGym</a:t>
            </a:r>
            <a:r>
              <a:rPr lang="fr-FR" sz="1400" dirty="0"/>
              <a:t> et de la Collectivité de Corse</a:t>
            </a:r>
            <a:br>
              <a:rPr lang="fr-FR" sz="1400" dirty="0"/>
            </a:br>
            <a:r>
              <a:rPr lang="fr-FR" sz="1400" dirty="0"/>
              <a:t>• Mettre en place l’action éducative et préventive du respect de la personne en promouvant une approche citoyenne et respectueuse du sport.</a:t>
            </a:r>
            <a:br>
              <a:rPr lang="fr-FR" sz="1400" dirty="0"/>
            </a:br>
            <a:r>
              <a:rPr lang="fr-FR" sz="1400" dirty="0"/>
              <a:t>• Perpétuer la prévention de la radicalisation dans nos programmes de formation</a:t>
            </a:r>
            <a:br>
              <a:rPr lang="fr-FR" sz="1400" dirty="0"/>
            </a:br>
            <a:r>
              <a:rPr lang="fr-FR" sz="1400" dirty="0"/>
              <a:t>• Adhésion du comité au Colosse au pied d’argile pour une sensibilisation et à la formation aux risques de </a:t>
            </a:r>
            <a:r>
              <a:rPr lang="fr-FR" sz="1400" dirty="0" err="1"/>
              <a:t>pédocriminalité</a:t>
            </a:r>
            <a:br>
              <a:rPr lang="fr-FR" sz="1400" dirty="0"/>
            </a:br>
            <a:br>
              <a:rPr lang="fr-FR" sz="1400" dirty="0"/>
            </a:br>
            <a:r>
              <a:rPr lang="fr-FR" sz="1400" dirty="0">
                <a:hlinkClick r:id="rId3" action="ppaction://hlinkfile"/>
              </a:rPr>
              <a:t>Colosse au pied d’argile </a:t>
            </a:r>
            <a:r>
              <a:rPr lang="fr-FR" sz="1400" dirty="0"/>
              <a:t>- </a:t>
            </a:r>
            <a:r>
              <a:rPr lang="fr-FR" sz="1400" dirty="0" err="1"/>
              <a:t>Inseme</a:t>
            </a:r>
            <a:br>
              <a:rPr lang="fr-FR" sz="1400" dirty="0"/>
            </a:br>
            <a:br>
              <a:rPr lang="fr-FR" sz="1400" dirty="0"/>
            </a:br>
            <a:r>
              <a:rPr lang="fr-FR" sz="1600" b="1" dirty="0"/>
              <a:t>Engagement environnemental</a:t>
            </a:r>
            <a:br>
              <a:rPr lang="fr-FR" sz="1600" b="1" dirty="0"/>
            </a:br>
            <a:br>
              <a:rPr lang="fr-FR" sz="1400" dirty="0"/>
            </a:br>
            <a:r>
              <a:rPr lang="fr-FR" sz="1400" dirty="0"/>
              <a:t>• S’engager dans la transition écologique et le développement Durable</a:t>
            </a:r>
            <a:br>
              <a:rPr lang="fr-FR" sz="1400" dirty="0"/>
            </a:br>
            <a:r>
              <a:rPr lang="fr-FR" sz="1400" dirty="0"/>
              <a:t>• Sensibiliser aux gestes éco-responsables</a:t>
            </a:r>
            <a:br>
              <a:rPr lang="fr-FR" sz="1400" dirty="0"/>
            </a:br>
            <a:r>
              <a:rPr lang="fr-FR" sz="1400" dirty="0"/>
              <a:t>• Promouvoir la Charte Eco-responsable de la </a:t>
            </a:r>
            <a:r>
              <a:rPr lang="fr-FR" sz="1400" dirty="0" err="1"/>
              <a:t>FFGym</a:t>
            </a:r>
            <a:br>
              <a:rPr lang="fr-FR" sz="1400" dirty="0"/>
            </a:br>
            <a:r>
              <a:rPr lang="fr-FR" sz="1400" dirty="0"/>
              <a:t>• Encourager les pratiques éco-responsables dans le fonctionnement quotidien du Comité, des Clubs, lors de l’organisation de compétitions , de regroupements, de formation...</a:t>
            </a:r>
          </a:p>
        </p:txBody>
      </p:sp>
    </p:spTree>
    <p:extLst>
      <p:ext uri="{BB962C8B-B14F-4D97-AF65-F5344CB8AC3E}">
        <p14:creationId xmlns:p14="http://schemas.microsoft.com/office/powerpoint/2010/main" val="27970769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9" name="Picture 138">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40">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 name="Picture 142">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45" name="Picture 144">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7" name="Rectangle 146">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texte 4">
            <a:extLst>
              <a:ext uri="{FF2B5EF4-FFF2-40B4-BE49-F238E27FC236}">
                <a16:creationId xmlns:a16="http://schemas.microsoft.com/office/drawing/2014/main" id="{E70EC9A2-4802-4086-A861-FB687EAAC620}"/>
              </a:ext>
            </a:extLst>
          </p:cNvPr>
          <p:cNvSpPr>
            <a:spLocks noGrp="1"/>
          </p:cNvSpPr>
          <p:nvPr>
            <p:ph type="body" sz="half" idx="2"/>
          </p:nvPr>
        </p:nvSpPr>
        <p:spPr>
          <a:xfrm>
            <a:off x="514105" y="3528905"/>
            <a:ext cx="11216341" cy="3145221"/>
          </a:xfrm>
        </p:spPr>
        <p:txBody>
          <a:bodyPr>
            <a:normAutofit/>
          </a:bodyPr>
          <a:lstStyle/>
          <a:p>
            <a:r>
              <a:rPr lang="fr-FR" sz="1000" dirty="0"/>
              <a:t>UNE PRATIQUE DYNAMIQUE ET POSITIVE, PENSÉE POUR TOUS</a:t>
            </a:r>
          </a:p>
          <a:p>
            <a:r>
              <a:rPr lang="fr-FR" sz="1000" dirty="0"/>
              <a:t>Acteurs du mouvement depuis 150 ans, la Fédération Française de Gymnastique a développé une pratique sportive qui permet à ses participants de se dépenser tout en améliorant leur santé et leur bien-être dans la durée.</a:t>
            </a:r>
          </a:p>
          <a:p>
            <a:endParaRPr lang="fr-FR" sz="1000" dirty="0"/>
          </a:p>
          <a:p>
            <a:r>
              <a:rPr lang="fr-FR" sz="1000" dirty="0"/>
              <a:t>Cette activité, c’est gym+, une discipline née de l’expertise des équipes techniques et du staff médical  et élaborée en collaboration avec les meilleurs experts du mouvement humain, l’Institut de Gasquet et l’Institut de Biomécanique Georges Charpak.</a:t>
            </a:r>
          </a:p>
          <a:p>
            <a:r>
              <a:rPr lang="fr-FR" sz="1000" dirty="0"/>
              <a:t>COMMENT METTRE EN PLACE L'ACTIVITÉ GYM+ ?</a:t>
            </a:r>
          </a:p>
          <a:p>
            <a:r>
              <a:rPr lang="fr-FR" sz="1000" dirty="0"/>
              <a:t>Mettre en place l'activité gym+ est une opportunité de s’inscrire dans le mouvement et de positionner le club comme un acteur social et engagé dans son territoire.​ C'est un moyen de proposer un projet fédéral solide, professionnel, ​qui répond aux enjeux de santé publique et peut favoriser ​les bonnes relations avec les collectivités locales.</a:t>
            </a:r>
          </a:p>
          <a:p>
            <a:endParaRPr lang="fr-FR" sz="1000" dirty="0"/>
          </a:p>
          <a:p>
            <a:r>
              <a:rPr lang="fr-FR" sz="1000" dirty="0">
                <a:hlinkClick r:id="rId7" action="ppaction://hlinkfile"/>
              </a:rPr>
              <a:t>Contactez dès à présent vos chefs de projets en région ou inscrivez vos coachs à la prochaine formation     </a:t>
            </a:r>
            <a:r>
              <a:rPr lang="fr-FR" sz="1000" dirty="0"/>
              <a:t>                                                                                                    </a:t>
            </a:r>
            <a:r>
              <a:rPr lang="fr-FR" sz="1000" dirty="0">
                <a:hlinkClick r:id="rId8" action="ppaction://hlinksldjump"/>
              </a:rPr>
              <a:t>Retour</a:t>
            </a:r>
            <a:endParaRPr lang="fr-FR" sz="1000" dirty="0"/>
          </a:p>
        </p:txBody>
      </p:sp>
      <p:pic>
        <p:nvPicPr>
          <p:cNvPr id="6" name="Picture 6">
            <a:extLst>
              <a:ext uri="{FF2B5EF4-FFF2-40B4-BE49-F238E27FC236}">
                <a16:creationId xmlns:a16="http://schemas.microsoft.com/office/drawing/2014/main" id="{90D7A104-6082-40E0-993D-74D753653F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105" y="283779"/>
            <a:ext cx="8986345" cy="31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40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8E868-9E87-4C8F-BE8D-E335C5158357}"/>
              </a:ext>
            </a:extLst>
          </p:cNvPr>
          <p:cNvSpPr>
            <a:spLocks noGrp="1"/>
          </p:cNvSpPr>
          <p:nvPr>
            <p:ph type="title"/>
          </p:nvPr>
        </p:nvSpPr>
        <p:spPr>
          <a:xfrm>
            <a:off x="1160853" y="708905"/>
            <a:ext cx="8825659" cy="1981200"/>
          </a:xfrm>
        </p:spPr>
        <p:txBody>
          <a:bodyPr/>
          <a:lstStyle/>
          <a:p>
            <a:r>
              <a:rPr lang="fr-FR" dirty="0"/>
              <a:t>Pass Sanitaire</a:t>
            </a:r>
          </a:p>
        </p:txBody>
      </p:sp>
      <p:sp>
        <p:nvSpPr>
          <p:cNvPr id="3" name="Espace réservé du texte 2">
            <a:extLst>
              <a:ext uri="{FF2B5EF4-FFF2-40B4-BE49-F238E27FC236}">
                <a16:creationId xmlns:a16="http://schemas.microsoft.com/office/drawing/2014/main" id="{264E03C1-4608-4473-B89E-98882A6B9A13}"/>
              </a:ext>
            </a:extLst>
          </p:cNvPr>
          <p:cNvSpPr>
            <a:spLocks noGrp="1"/>
          </p:cNvSpPr>
          <p:nvPr>
            <p:ph type="body" sz="half" idx="2"/>
          </p:nvPr>
        </p:nvSpPr>
        <p:spPr>
          <a:xfrm>
            <a:off x="1160852" y="2170962"/>
            <a:ext cx="8825659" cy="3757890"/>
          </a:xfrm>
        </p:spPr>
        <p:txBody>
          <a:bodyPr>
            <a:normAutofit fontScale="77500" lnSpcReduction="20000"/>
          </a:bodyPr>
          <a:lstStyle/>
          <a:p>
            <a:r>
              <a:rPr lang="fr-FR" dirty="0"/>
              <a:t>Depuis le 9 août 2021 et jusqu’au 15 novembre 2021, d’une manière générale, le </a:t>
            </a:r>
            <a:r>
              <a:rPr lang="fr-FR" dirty="0" err="1"/>
              <a:t>pass</a:t>
            </a:r>
            <a:r>
              <a:rPr lang="fr-FR" dirty="0"/>
              <a:t> sanitaire est obligatoire pour accéder aux établissements et évènements sportifs et ce quel que soit le nombre de participants. Un délai supplémentaire a été accordé aux encadrants bénévoles et salariés des clubs ainsi qu’aux mineurs de plus de 12 ans pour satisfaire à cette exigence.</a:t>
            </a:r>
          </a:p>
          <a:p>
            <a:endParaRPr lang="fr-FR" dirty="0"/>
          </a:p>
          <a:p>
            <a:r>
              <a:rPr lang="fr-FR" dirty="0"/>
              <a:t>La fédération vous met à disposition en téléchargement ci-dessous :</a:t>
            </a:r>
          </a:p>
          <a:p>
            <a:endParaRPr lang="fr-FR" dirty="0"/>
          </a:p>
          <a:p>
            <a:r>
              <a:rPr lang="fr-FR" dirty="0"/>
              <a:t>une fiche qui a vocation à préciser les modalités de mise en œuvre du </a:t>
            </a:r>
            <a:r>
              <a:rPr lang="fr-FR" dirty="0" err="1"/>
              <a:t>pass</a:t>
            </a:r>
            <a:r>
              <a:rPr lang="fr-FR" dirty="0"/>
              <a:t> sanitaire au sein des associations affiliées</a:t>
            </a:r>
          </a:p>
          <a:p>
            <a:r>
              <a:rPr lang="fr-FR" dirty="0"/>
              <a:t>une fiche récapitulative de tous les éléments importants à retenir</a:t>
            </a:r>
          </a:p>
          <a:p>
            <a:endParaRPr lang="fr-FR" dirty="0"/>
          </a:p>
          <a:p>
            <a:r>
              <a:rPr lang="fr-FR" dirty="0">
                <a:hlinkClick r:id="rId2" action="ppaction://hlinkfile"/>
              </a:rPr>
              <a:t>Pass Sanitaire</a:t>
            </a:r>
            <a:endParaRPr lang="fr-FR" dirty="0"/>
          </a:p>
          <a:p>
            <a:r>
              <a:rPr lang="fr-FR" dirty="0">
                <a:hlinkClick r:id="rId3" action="ppaction://hlinkfile"/>
              </a:rPr>
              <a:t>Note</a:t>
            </a:r>
            <a:r>
              <a:rPr lang="fr-FR" dirty="0"/>
              <a:t> </a:t>
            </a:r>
          </a:p>
          <a:p>
            <a:r>
              <a:rPr lang="fr-FR" dirty="0">
                <a:hlinkClick r:id="rId4" action="ppaction://hlinkfile"/>
              </a:rPr>
              <a:t>Registre</a:t>
            </a:r>
            <a:endParaRPr lang="fr-FR" dirty="0"/>
          </a:p>
        </p:txBody>
      </p:sp>
    </p:spTree>
    <p:extLst>
      <p:ext uri="{BB962C8B-B14F-4D97-AF65-F5344CB8AC3E}">
        <p14:creationId xmlns:p14="http://schemas.microsoft.com/office/powerpoint/2010/main" val="1521136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33BC0C9-B65A-4373-9D96-6FECBA35677B}"/>
              </a:ext>
            </a:extLst>
          </p:cNvPr>
          <p:cNvSpPr>
            <a:spLocks noGrp="1"/>
          </p:cNvSpPr>
          <p:nvPr>
            <p:ph sz="half" idx="1"/>
          </p:nvPr>
        </p:nvSpPr>
        <p:spPr>
          <a:xfrm>
            <a:off x="3073092" y="2700548"/>
            <a:ext cx="3887541" cy="728452"/>
          </a:xfrm>
        </p:spPr>
        <p:txBody>
          <a:bodyPr>
            <a:normAutofit fontScale="62500" lnSpcReduction="20000"/>
          </a:bodyPr>
          <a:lstStyle/>
          <a:p>
            <a:r>
              <a:rPr lang="fr-FR" dirty="0"/>
              <a:t>Du 31 juillet au 05 août 2023, l'édition 2023 de la GYMNAESTRADA se déroulera à Amsterdam (NL) : un évènement d'une semaine dédié à la gymnastique pour tous.</a:t>
            </a:r>
          </a:p>
        </p:txBody>
      </p:sp>
      <p:pic>
        <p:nvPicPr>
          <p:cNvPr id="10" name="Média en ligne 9" title="Flashmob EUROGYM 2022 - Shiny Gym Time">
            <a:hlinkClick r:id="" action="ppaction://media"/>
            <a:extLst>
              <a:ext uri="{FF2B5EF4-FFF2-40B4-BE49-F238E27FC236}">
                <a16:creationId xmlns:a16="http://schemas.microsoft.com/office/drawing/2014/main" id="{E5714AF0-1A1B-4C5A-A16E-25723F570EC9}"/>
              </a:ext>
            </a:extLst>
          </p:cNvPr>
          <p:cNvPicPr>
            <a:picLocks noGrp="1" noRot="1" noChangeAspect="1"/>
          </p:cNvPicPr>
          <p:nvPr>
            <p:ph sz="half" idx="2"/>
            <a:videoFile r:link="rId1"/>
          </p:nvPr>
        </p:nvPicPr>
        <p:blipFill>
          <a:blip r:embed="rId6"/>
          <a:stretch>
            <a:fillRect/>
          </a:stretch>
        </p:blipFill>
        <p:spPr>
          <a:xfrm>
            <a:off x="7744696" y="434603"/>
            <a:ext cx="2495372" cy="1409448"/>
          </a:xfrm>
          <a:custGeom>
            <a:avLst/>
            <a:gdLst>
              <a:gd name="connsiteX0" fmla="*/ 0 w 2495372"/>
              <a:gd name="connsiteY0" fmla="*/ 0 h 1409448"/>
              <a:gd name="connsiteX1" fmla="*/ 474121 w 2495372"/>
              <a:gd name="connsiteY1" fmla="*/ 0 h 1409448"/>
              <a:gd name="connsiteX2" fmla="*/ 1023103 w 2495372"/>
              <a:gd name="connsiteY2" fmla="*/ 0 h 1409448"/>
              <a:gd name="connsiteX3" fmla="*/ 1547131 w 2495372"/>
              <a:gd name="connsiteY3" fmla="*/ 0 h 1409448"/>
              <a:gd name="connsiteX4" fmla="*/ 1971344 w 2495372"/>
              <a:gd name="connsiteY4" fmla="*/ 0 h 1409448"/>
              <a:gd name="connsiteX5" fmla="*/ 2495372 w 2495372"/>
              <a:gd name="connsiteY5" fmla="*/ 0 h 1409448"/>
              <a:gd name="connsiteX6" fmla="*/ 2495372 w 2495372"/>
              <a:gd name="connsiteY6" fmla="*/ 427533 h 1409448"/>
              <a:gd name="connsiteX7" fmla="*/ 2495372 w 2495372"/>
              <a:gd name="connsiteY7" fmla="*/ 883254 h 1409448"/>
              <a:gd name="connsiteX8" fmla="*/ 2495372 w 2495372"/>
              <a:gd name="connsiteY8" fmla="*/ 1409448 h 1409448"/>
              <a:gd name="connsiteX9" fmla="*/ 2046205 w 2495372"/>
              <a:gd name="connsiteY9" fmla="*/ 1409448 h 1409448"/>
              <a:gd name="connsiteX10" fmla="*/ 1621992 w 2495372"/>
              <a:gd name="connsiteY10" fmla="*/ 1409448 h 1409448"/>
              <a:gd name="connsiteX11" fmla="*/ 1073010 w 2495372"/>
              <a:gd name="connsiteY11" fmla="*/ 1409448 h 1409448"/>
              <a:gd name="connsiteX12" fmla="*/ 623843 w 2495372"/>
              <a:gd name="connsiteY12" fmla="*/ 1409448 h 1409448"/>
              <a:gd name="connsiteX13" fmla="*/ 0 w 2495372"/>
              <a:gd name="connsiteY13" fmla="*/ 1409448 h 1409448"/>
              <a:gd name="connsiteX14" fmla="*/ 0 w 2495372"/>
              <a:gd name="connsiteY14" fmla="*/ 925538 h 1409448"/>
              <a:gd name="connsiteX15" fmla="*/ 0 w 2495372"/>
              <a:gd name="connsiteY15" fmla="*/ 469816 h 1409448"/>
              <a:gd name="connsiteX16" fmla="*/ 0 w 2495372"/>
              <a:gd name="connsiteY16" fmla="*/ 0 h 14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5372" h="1409448" fill="none" extrusionOk="0">
                <a:moveTo>
                  <a:pt x="0" y="0"/>
                </a:moveTo>
                <a:cubicBezTo>
                  <a:pt x="205013" y="-22356"/>
                  <a:pt x="336715" y="28235"/>
                  <a:pt x="474121" y="0"/>
                </a:cubicBezTo>
                <a:cubicBezTo>
                  <a:pt x="611527" y="-28235"/>
                  <a:pt x="769223" y="25440"/>
                  <a:pt x="1023103" y="0"/>
                </a:cubicBezTo>
                <a:cubicBezTo>
                  <a:pt x="1276983" y="-25440"/>
                  <a:pt x="1393779" y="27405"/>
                  <a:pt x="1547131" y="0"/>
                </a:cubicBezTo>
                <a:cubicBezTo>
                  <a:pt x="1700483" y="-27405"/>
                  <a:pt x="1780350" y="47014"/>
                  <a:pt x="1971344" y="0"/>
                </a:cubicBezTo>
                <a:cubicBezTo>
                  <a:pt x="2162338" y="-47014"/>
                  <a:pt x="2263470" y="37269"/>
                  <a:pt x="2495372" y="0"/>
                </a:cubicBezTo>
                <a:cubicBezTo>
                  <a:pt x="2497136" y="182427"/>
                  <a:pt x="2444928" y="263845"/>
                  <a:pt x="2495372" y="427533"/>
                </a:cubicBezTo>
                <a:cubicBezTo>
                  <a:pt x="2545816" y="591221"/>
                  <a:pt x="2442327" y="734046"/>
                  <a:pt x="2495372" y="883254"/>
                </a:cubicBezTo>
                <a:cubicBezTo>
                  <a:pt x="2548417" y="1032462"/>
                  <a:pt x="2475084" y="1280169"/>
                  <a:pt x="2495372" y="1409448"/>
                </a:cubicBezTo>
                <a:cubicBezTo>
                  <a:pt x="2295969" y="1419653"/>
                  <a:pt x="2191081" y="1371875"/>
                  <a:pt x="2046205" y="1409448"/>
                </a:cubicBezTo>
                <a:cubicBezTo>
                  <a:pt x="1901329" y="1447021"/>
                  <a:pt x="1747886" y="1366121"/>
                  <a:pt x="1621992" y="1409448"/>
                </a:cubicBezTo>
                <a:cubicBezTo>
                  <a:pt x="1496098" y="1452775"/>
                  <a:pt x="1274190" y="1367166"/>
                  <a:pt x="1073010" y="1409448"/>
                </a:cubicBezTo>
                <a:cubicBezTo>
                  <a:pt x="871830" y="1451730"/>
                  <a:pt x="842416" y="1407906"/>
                  <a:pt x="623843" y="1409448"/>
                </a:cubicBezTo>
                <a:cubicBezTo>
                  <a:pt x="405270" y="1410990"/>
                  <a:pt x="300139" y="1402648"/>
                  <a:pt x="0" y="1409448"/>
                </a:cubicBezTo>
                <a:cubicBezTo>
                  <a:pt x="-44204" y="1184074"/>
                  <a:pt x="30686" y="1111223"/>
                  <a:pt x="0" y="925538"/>
                </a:cubicBezTo>
                <a:cubicBezTo>
                  <a:pt x="-30686" y="739853"/>
                  <a:pt x="45619" y="658618"/>
                  <a:pt x="0" y="469816"/>
                </a:cubicBezTo>
                <a:cubicBezTo>
                  <a:pt x="-45619" y="281014"/>
                  <a:pt x="37947" y="181080"/>
                  <a:pt x="0" y="0"/>
                </a:cubicBezTo>
                <a:close/>
              </a:path>
              <a:path w="2495372" h="1409448" stroke="0" extrusionOk="0">
                <a:moveTo>
                  <a:pt x="0" y="0"/>
                </a:moveTo>
                <a:cubicBezTo>
                  <a:pt x="217020" y="-7016"/>
                  <a:pt x="225925" y="29336"/>
                  <a:pt x="449167" y="0"/>
                </a:cubicBezTo>
                <a:cubicBezTo>
                  <a:pt x="672409" y="-29336"/>
                  <a:pt x="703850" y="31116"/>
                  <a:pt x="898334" y="0"/>
                </a:cubicBezTo>
                <a:cubicBezTo>
                  <a:pt x="1092818" y="-31116"/>
                  <a:pt x="1243096" y="15153"/>
                  <a:pt x="1347501" y="0"/>
                </a:cubicBezTo>
                <a:cubicBezTo>
                  <a:pt x="1451906" y="-15153"/>
                  <a:pt x="1676123" y="21852"/>
                  <a:pt x="1796668" y="0"/>
                </a:cubicBezTo>
                <a:cubicBezTo>
                  <a:pt x="1917213" y="-21852"/>
                  <a:pt x="2224525" y="22224"/>
                  <a:pt x="2495372" y="0"/>
                </a:cubicBezTo>
                <a:cubicBezTo>
                  <a:pt x="2505016" y="145130"/>
                  <a:pt x="2452133" y="235276"/>
                  <a:pt x="2495372" y="441627"/>
                </a:cubicBezTo>
                <a:cubicBezTo>
                  <a:pt x="2538611" y="647978"/>
                  <a:pt x="2459514" y="688960"/>
                  <a:pt x="2495372" y="911443"/>
                </a:cubicBezTo>
                <a:cubicBezTo>
                  <a:pt x="2531230" y="1133926"/>
                  <a:pt x="2468891" y="1299007"/>
                  <a:pt x="2495372" y="1409448"/>
                </a:cubicBezTo>
                <a:cubicBezTo>
                  <a:pt x="2362535" y="1444775"/>
                  <a:pt x="2230340" y="1359395"/>
                  <a:pt x="2071159" y="1409448"/>
                </a:cubicBezTo>
                <a:cubicBezTo>
                  <a:pt x="1911978" y="1459501"/>
                  <a:pt x="1776930" y="1408525"/>
                  <a:pt x="1646946" y="1409448"/>
                </a:cubicBezTo>
                <a:cubicBezTo>
                  <a:pt x="1516962" y="1410371"/>
                  <a:pt x="1301606" y="1393332"/>
                  <a:pt x="1097964" y="1409448"/>
                </a:cubicBezTo>
                <a:cubicBezTo>
                  <a:pt x="894322" y="1425564"/>
                  <a:pt x="782804" y="1387571"/>
                  <a:pt x="623843" y="1409448"/>
                </a:cubicBezTo>
                <a:cubicBezTo>
                  <a:pt x="464882" y="1431325"/>
                  <a:pt x="189620" y="1338348"/>
                  <a:pt x="0" y="1409448"/>
                </a:cubicBezTo>
                <a:cubicBezTo>
                  <a:pt x="-54940" y="1234766"/>
                  <a:pt x="26359" y="1084135"/>
                  <a:pt x="0" y="911443"/>
                </a:cubicBezTo>
                <a:cubicBezTo>
                  <a:pt x="-26359" y="738751"/>
                  <a:pt x="15119" y="544929"/>
                  <a:pt x="0" y="427533"/>
                </a:cubicBezTo>
                <a:cubicBezTo>
                  <a:pt x="-15119" y="310137"/>
                  <a:pt x="32360" y="165554"/>
                  <a:pt x="0" y="0"/>
                </a:cubicBezTo>
                <a:close/>
              </a:path>
            </a:pathLst>
          </a:custGeom>
          <a:ln w="38100">
            <a:solidFill>
              <a:schemeClr val="accent2">
                <a:lumMod val="75000"/>
              </a:schemeClr>
            </a:solidFill>
            <a:extLst>
              <a:ext uri="{C807C97D-BFC1-408E-A445-0C87EB9F89A2}">
                <ask:lineSketchStyleProps xmlns:ask="http://schemas.microsoft.com/office/drawing/2018/sketchyshapes" sd="142639777">
                  <a:prstGeom prst="rect">
                    <a:avLst/>
                  </a:prstGeom>
                  <ask:type>
                    <ask:lineSketchScribble/>
                  </ask:type>
                </ask:lineSketchStyleProps>
              </a:ext>
            </a:extLst>
          </a:ln>
          <a:effectLst>
            <a:outerShdw blurRad="50800" dist="38100" dir="5400000" algn="t" rotWithShape="0">
              <a:prstClr val="black">
                <a:alpha val="40000"/>
              </a:prstClr>
            </a:outerShdw>
          </a:effectLst>
        </p:spPr>
      </p:pic>
      <p:pic>
        <p:nvPicPr>
          <p:cNvPr id="2050" name="Picture 2">
            <a:extLst>
              <a:ext uri="{FF2B5EF4-FFF2-40B4-BE49-F238E27FC236}">
                <a16:creationId xmlns:a16="http://schemas.microsoft.com/office/drawing/2014/main" id="{FA230A13-A992-4153-96FF-CD9F3966DC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97165" y="2258906"/>
            <a:ext cx="3263172" cy="203132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Graphique 14">
            <a:extLst>
              <a:ext uri="{FF2B5EF4-FFF2-40B4-BE49-F238E27FC236}">
                <a16:creationId xmlns:a16="http://schemas.microsoft.com/office/drawing/2014/main" id="{D476103D-E9BF-4400-90F6-4DEFB9FC24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840" y="393854"/>
            <a:ext cx="2700811" cy="1490946"/>
          </a:xfrm>
          <a:prstGeom prst="rect">
            <a:avLst/>
          </a:prstGeom>
        </p:spPr>
      </p:pic>
      <p:sp>
        <p:nvSpPr>
          <p:cNvPr id="32" name="ZoneTexte 31">
            <a:extLst>
              <a:ext uri="{FF2B5EF4-FFF2-40B4-BE49-F238E27FC236}">
                <a16:creationId xmlns:a16="http://schemas.microsoft.com/office/drawing/2014/main" id="{F0A9C0E5-9683-4D84-8495-0D7792EB534E}"/>
              </a:ext>
            </a:extLst>
          </p:cNvPr>
          <p:cNvSpPr txBox="1"/>
          <p:nvPr/>
        </p:nvSpPr>
        <p:spPr>
          <a:xfrm>
            <a:off x="3460337" y="243970"/>
            <a:ext cx="4236368" cy="1815882"/>
          </a:xfrm>
          <a:prstGeom prst="rect">
            <a:avLst/>
          </a:prstGeom>
          <a:noFill/>
        </p:spPr>
        <p:txBody>
          <a:bodyPr wrap="square">
            <a:spAutoFit/>
          </a:bodyPr>
          <a:lstStyle/>
          <a:p>
            <a:r>
              <a:rPr lang="fr-FR" sz="800" dirty="0"/>
              <a:t>L’</a:t>
            </a:r>
            <a:r>
              <a:rPr lang="fr-FR" sz="800" dirty="0" err="1"/>
              <a:t>European</a:t>
            </a:r>
            <a:r>
              <a:rPr lang="fr-FR" sz="800" dirty="0"/>
              <a:t> </a:t>
            </a:r>
            <a:r>
              <a:rPr lang="fr-FR" sz="800" dirty="0" err="1"/>
              <a:t>Gymnastics</a:t>
            </a:r>
            <a:r>
              <a:rPr lang="fr-FR" sz="800" dirty="0"/>
              <a:t> a confié à la Suisse le soin d’organiser la 13ème édition de l’EUROGYM et la 3ème édition de l’</a:t>
            </a:r>
            <a:r>
              <a:rPr lang="fr-FR" sz="800" dirty="0" err="1"/>
              <a:t>European</a:t>
            </a:r>
            <a:r>
              <a:rPr lang="fr-FR" sz="800" dirty="0"/>
              <a:t> Gym for Life Challenge (EGFL) en 2022. Neuchâtel a été désignée le 31 janvier 2020 comme ville hôte.</a:t>
            </a:r>
          </a:p>
          <a:p>
            <a:endParaRPr lang="fr-FR" sz="800" dirty="0"/>
          </a:p>
          <a:p>
            <a:r>
              <a:rPr lang="fr-FR" sz="800" dirty="0"/>
              <a:t>Organisé tous les deux ans, l’EUROGYM est un rassemblement de jeunes gymnastes dépourvu de compétitions (hors EGFL). Le programme se concentre sur les activités sportives, le plaisir, les échanges et les rencontres. Une cérémonie d’ouverture, un gala et une cérémonie de clôture sont également planifiés ainsi que des excursions touristiques qui permettront aux participants de découvrir la région neuchâteloise, son lac et ses montagnes.</a:t>
            </a:r>
          </a:p>
          <a:p>
            <a:endParaRPr lang="fr-FR" sz="800" dirty="0"/>
          </a:p>
          <a:p>
            <a:r>
              <a:rPr lang="fr-FR" sz="800" dirty="0"/>
              <a:t>En première partie de cette grande fête gymnique qui se déroulera du 7 au 15 juillet 2022, l’</a:t>
            </a:r>
            <a:r>
              <a:rPr lang="fr-FR" sz="800" dirty="0" err="1"/>
              <a:t>European</a:t>
            </a:r>
            <a:r>
              <a:rPr lang="fr-FR" sz="800" dirty="0"/>
              <a:t> Gym For Life Challenge (EGFL) récompensera, le 9 juillet 2022, les meilleurs groupes participants.</a:t>
            </a:r>
          </a:p>
        </p:txBody>
      </p:sp>
      <p:pic>
        <p:nvPicPr>
          <p:cNvPr id="18" name="Média en ligne 17" title="Promo World Gymnaestrada Amsterdam 2023">
            <a:hlinkClick r:id="" action="ppaction://media"/>
            <a:extLst>
              <a:ext uri="{FF2B5EF4-FFF2-40B4-BE49-F238E27FC236}">
                <a16:creationId xmlns:a16="http://schemas.microsoft.com/office/drawing/2014/main" id="{98A1F43C-4A69-47FA-96A1-B80B350B32CB}"/>
              </a:ext>
            </a:extLst>
          </p:cNvPr>
          <p:cNvPicPr>
            <a:picLocks noRot="1" noChangeAspect="1"/>
          </p:cNvPicPr>
          <p:nvPr>
            <a:videoFile r:link="rId2"/>
          </p:nvPr>
        </p:nvPicPr>
        <p:blipFill>
          <a:blip r:embed="rId10"/>
          <a:stretch>
            <a:fillRect/>
          </a:stretch>
        </p:blipFill>
        <p:spPr>
          <a:xfrm>
            <a:off x="7744696" y="2475281"/>
            <a:ext cx="2540000" cy="1435100"/>
          </a:xfrm>
          <a:custGeom>
            <a:avLst/>
            <a:gdLst>
              <a:gd name="connsiteX0" fmla="*/ 0 w 2540000"/>
              <a:gd name="connsiteY0" fmla="*/ 0 h 1435100"/>
              <a:gd name="connsiteX1" fmla="*/ 482600 w 2540000"/>
              <a:gd name="connsiteY1" fmla="*/ 0 h 1435100"/>
              <a:gd name="connsiteX2" fmla="*/ 914400 w 2540000"/>
              <a:gd name="connsiteY2" fmla="*/ 0 h 1435100"/>
              <a:gd name="connsiteX3" fmla="*/ 1371600 w 2540000"/>
              <a:gd name="connsiteY3" fmla="*/ 0 h 1435100"/>
              <a:gd name="connsiteX4" fmla="*/ 1905000 w 2540000"/>
              <a:gd name="connsiteY4" fmla="*/ 0 h 1435100"/>
              <a:gd name="connsiteX5" fmla="*/ 2540000 w 2540000"/>
              <a:gd name="connsiteY5" fmla="*/ 0 h 1435100"/>
              <a:gd name="connsiteX6" fmla="*/ 2540000 w 2540000"/>
              <a:gd name="connsiteY6" fmla="*/ 449665 h 1435100"/>
              <a:gd name="connsiteX7" fmla="*/ 2540000 w 2540000"/>
              <a:gd name="connsiteY7" fmla="*/ 884978 h 1435100"/>
              <a:gd name="connsiteX8" fmla="*/ 2540000 w 2540000"/>
              <a:gd name="connsiteY8" fmla="*/ 1435100 h 1435100"/>
              <a:gd name="connsiteX9" fmla="*/ 2032000 w 2540000"/>
              <a:gd name="connsiteY9" fmla="*/ 1435100 h 1435100"/>
              <a:gd name="connsiteX10" fmla="*/ 1574800 w 2540000"/>
              <a:gd name="connsiteY10" fmla="*/ 1435100 h 1435100"/>
              <a:gd name="connsiteX11" fmla="*/ 1016000 w 2540000"/>
              <a:gd name="connsiteY11" fmla="*/ 1435100 h 1435100"/>
              <a:gd name="connsiteX12" fmla="*/ 533400 w 2540000"/>
              <a:gd name="connsiteY12" fmla="*/ 1435100 h 1435100"/>
              <a:gd name="connsiteX13" fmla="*/ 0 w 2540000"/>
              <a:gd name="connsiteY13" fmla="*/ 1435100 h 1435100"/>
              <a:gd name="connsiteX14" fmla="*/ 0 w 2540000"/>
              <a:gd name="connsiteY14" fmla="*/ 942382 h 1435100"/>
              <a:gd name="connsiteX15" fmla="*/ 0 w 2540000"/>
              <a:gd name="connsiteY15" fmla="*/ 478367 h 1435100"/>
              <a:gd name="connsiteX16" fmla="*/ 0 w 2540000"/>
              <a:gd name="connsiteY16" fmla="*/ 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0000" h="1435100" fill="none" extrusionOk="0">
                <a:moveTo>
                  <a:pt x="0" y="0"/>
                </a:moveTo>
                <a:cubicBezTo>
                  <a:pt x="139349" y="-43376"/>
                  <a:pt x="308130" y="40428"/>
                  <a:pt x="482600" y="0"/>
                </a:cubicBezTo>
                <a:cubicBezTo>
                  <a:pt x="657070" y="-40428"/>
                  <a:pt x="755900" y="14425"/>
                  <a:pt x="914400" y="0"/>
                </a:cubicBezTo>
                <a:cubicBezTo>
                  <a:pt x="1072900" y="-14425"/>
                  <a:pt x="1195962" y="53645"/>
                  <a:pt x="1371600" y="0"/>
                </a:cubicBezTo>
                <a:cubicBezTo>
                  <a:pt x="1547238" y="-53645"/>
                  <a:pt x="1724719" y="11763"/>
                  <a:pt x="1905000" y="0"/>
                </a:cubicBezTo>
                <a:cubicBezTo>
                  <a:pt x="2085281" y="-11763"/>
                  <a:pt x="2270591" y="12997"/>
                  <a:pt x="2540000" y="0"/>
                </a:cubicBezTo>
                <a:cubicBezTo>
                  <a:pt x="2590638" y="130209"/>
                  <a:pt x="2518214" y="231717"/>
                  <a:pt x="2540000" y="449665"/>
                </a:cubicBezTo>
                <a:cubicBezTo>
                  <a:pt x="2561786" y="667613"/>
                  <a:pt x="2521519" y="747589"/>
                  <a:pt x="2540000" y="884978"/>
                </a:cubicBezTo>
                <a:cubicBezTo>
                  <a:pt x="2558481" y="1022367"/>
                  <a:pt x="2480000" y="1298692"/>
                  <a:pt x="2540000" y="1435100"/>
                </a:cubicBezTo>
                <a:cubicBezTo>
                  <a:pt x="2349591" y="1475932"/>
                  <a:pt x="2243353" y="1397056"/>
                  <a:pt x="2032000" y="1435100"/>
                </a:cubicBezTo>
                <a:cubicBezTo>
                  <a:pt x="1820647" y="1473144"/>
                  <a:pt x="1778926" y="1402016"/>
                  <a:pt x="1574800" y="1435100"/>
                </a:cubicBezTo>
                <a:cubicBezTo>
                  <a:pt x="1370674" y="1468184"/>
                  <a:pt x="1151550" y="1415550"/>
                  <a:pt x="1016000" y="1435100"/>
                </a:cubicBezTo>
                <a:cubicBezTo>
                  <a:pt x="880450" y="1454650"/>
                  <a:pt x="682223" y="1426797"/>
                  <a:pt x="533400" y="1435100"/>
                </a:cubicBezTo>
                <a:cubicBezTo>
                  <a:pt x="384577" y="1443403"/>
                  <a:pt x="246039" y="1406735"/>
                  <a:pt x="0" y="1435100"/>
                </a:cubicBezTo>
                <a:cubicBezTo>
                  <a:pt x="-14469" y="1297649"/>
                  <a:pt x="13497" y="1043112"/>
                  <a:pt x="0" y="942382"/>
                </a:cubicBezTo>
                <a:cubicBezTo>
                  <a:pt x="-13497" y="841652"/>
                  <a:pt x="48278" y="628498"/>
                  <a:pt x="0" y="478367"/>
                </a:cubicBezTo>
                <a:cubicBezTo>
                  <a:pt x="-48278" y="328236"/>
                  <a:pt x="55351" y="165956"/>
                  <a:pt x="0" y="0"/>
                </a:cubicBezTo>
                <a:close/>
              </a:path>
              <a:path w="2540000" h="1435100" stroke="0" extrusionOk="0">
                <a:moveTo>
                  <a:pt x="0" y="0"/>
                </a:moveTo>
                <a:cubicBezTo>
                  <a:pt x="122507" y="-29557"/>
                  <a:pt x="370075" y="25907"/>
                  <a:pt x="482600" y="0"/>
                </a:cubicBezTo>
                <a:cubicBezTo>
                  <a:pt x="595125" y="-25907"/>
                  <a:pt x="733474" y="16505"/>
                  <a:pt x="914400" y="0"/>
                </a:cubicBezTo>
                <a:cubicBezTo>
                  <a:pt x="1095326" y="-16505"/>
                  <a:pt x="1346870" y="49253"/>
                  <a:pt x="1473200" y="0"/>
                </a:cubicBezTo>
                <a:cubicBezTo>
                  <a:pt x="1599530" y="-49253"/>
                  <a:pt x="1749105" y="34005"/>
                  <a:pt x="1955800" y="0"/>
                </a:cubicBezTo>
                <a:cubicBezTo>
                  <a:pt x="2162495" y="-34005"/>
                  <a:pt x="2379573" y="5377"/>
                  <a:pt x="2540000" y="0"/>
                </a:cubicBezTo>
                <a:cubicBezTo>
                  <a:pt x="2578105" y="164823"/>
                  <a:pt x="2533016" y="279887"/>
                  <a:pt x="2540000" y="507069"/>
                </a:cubicBezTo>
                <a:cubicBezTo>
                  <a:pt x="2546984" y="734251"/>
                  <a:pt x="2482981" y="829645"/>
                  <a:pt x="2540000" y="985435"/>
                </a:cubicBezTo>
                <a:cubicBezTo>
                  <a:pt x="2597019" y="1141225"/>
                  <a:pt x="2534379" y="1292714"/>
                  <a:pt x="2540000" y="1435100"/>
                </a:cubicBezTo>
                <a:cubicBezTo>
                  <a:pt x="2421831" y="1448096"/>
                  <a:pt x="2192936" y="1405809"/>
                  <a:pt x="2082800" y="1435100"/>
                </a:cubicBezTo>
                <a:cubicBezTo>
                  <a:pt x="1972664" y="1464391"/>
                  <a:pt x="1804005" y="1376622"/>
                  <a:pt x="1574800" y="1435100"/>
                </a:cubicBezTo>
                <a:cubicBezTo>
                  <a:pt x="1345595" y="1493578"/>
                  <a:pt x="1218744" y="1387146"/>
                  <a:pt x="1066800" y="1435100"/>
                </a:cubicBezTo>
                <a:cubicBezTo>
                  <a:pt x="914856" y="1483054"/>
                  <a:pt x="761359" y="1397986"/>
                  <a:pt x="584200" y="1435100"/>
                </a:cubicBezTo>
                <a:cubicBezTo>
                  <a:pt x="407041" y="1472214"/>
                  <a:pt x="283355" y="1394856"/>
                  <a:pt x="0" y="1435100"/>
                </a:cubicBezTo>
                <a:cubicBezTo>
                  <a:pt x="-39139" y="1213487"/>
                  <a:pt x="3201" y="1124322"/>
                  <a:pt x="0" y="928031"/>
                </a:cubicBezTo>
                <a:cubicBezTo>
                  <a:pt x="-3201" y="731740"/>
                  <a:pt x="16546" y="572568"/>
                  <a:pt x="0" y="420963"/>
                </a:cubicBezTo>
                <a:cubicBezTo>
                  <a:pt x="-16546" y="269358"/>
                  <a:pt x="47214" y="177678"/>
                  <a:pt x="0" y="0"/>
                </a:cubicBezTo>
                <a:close/>
              </a:path>
            </a:pathLst>
          </a:custGeom>
          <a:ln w="38100">
            <a:solidFill>
              <a:schemeClr val="accent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5400000" algn="t" rotWithShape="0">
              <a:prstClr val="black">
                <a:alpha val="40000"/>
              </a:prstClr>
            </a:outerShdw>
          </a:effectLst>
        </p:spPr>
      </p:pic>
      <p:pic>
        <p:nvPicPr>
          <p:cNvPr id="21" name="Image 20">
            <a:extLst>
              <a:ext uri="{FF2B5EF4-FFF2-40B4-BE49-F238E27FC236}">
                <a16:creationId xmlns:a16="http://schemas.microsoft.com/office/drawing/2014/main" id="{15F7B032-62FC-48C5-8D5C-84886B669B2E}"/>
              </a:ext>
            </a:extLst>
          </p:cNvPr>
          <p:cNvPicPr>
            <a:picLocks noChangeAspect="1"/>
          </p:cNvPicPr>
          <p:nvPr/>
        </p:nvPicPr>
        <p:blipFill>
          <a:blip r:embed="rId11"/>
          <a:stretch>
            <a:fillRect/>
          </a:stretch>
        </p:blipFill>
        <p:spPr>
          <a:xfrm>
            <a:off x="896468" y="4396387"/>
            <a:ext cx="1864566" cy="2122498"/>
          </a:xfrm>
          <a:prstGeom prst="rect">
            <a:avLst/>
          </a:prstGeom>
        </p:spPr>
      </p:pic>
      <p:sp>
        <p:nvSpPr>
          <p:cNvPr id="37" name="ZoneTexte 36">
            <a:extLst>
              <a:ext uri="{FF2B5EF4-FFF2-40B4-BE49-F238E27FC236}">
                <a16:creationId xmlns:a16="http://schemas.microsoft.com/office/drawing/2014/main" id="{DF758ED2-3D2F-4881-A9A0-9A7F2F05417B}"/>
              </a:ext>
            </a:extLst>
          </p:cNvPr>
          <p:cNvSpPr txBox="1"/>
          <p:nvPr/>
        </p:nvSpPr>
        <p:spPr>
          <a:xfrm>
            <a:off x="3336651" y="4484405"/>
            <a:ext cx="4236369" cy="2031325"/>
          </a:xfrm>
          <a:prstGeom prst="rect">
            <a:avLst/>
          </a:prstGeom>
          <a:noFill/>
        </p:spPr>
        <p:txBody>
          <a:bodyPr wrap="square">
            <a:spAutoFit/>
          </a:bodyPr>
          <a:lstStyle/>
          <a:p>
            <a:r>
              <a:rPr lang="fr-FR" sz="1050" dirty="0"/>
              <a:t>Les Jeux Olympiques de Paris 2024 seront le plus grand événement jamais organisé en France. Ils se tiendront du 26 juillet au 11 août 2024, durant 16 jours hors du temps pendant lesquels Paris 2024 sera le cœur du monde. </a:t>
            </a:r>
          </a:p>
          <a:p>
            <a:endParaRPr lang="fr-FR" sz="1050" dirty="0"/>
          </a:p>
          <a:p>
            <a:r>
              <a:rPr lang="fr-FR" sz="1050" dirty="0"/>
              <a:t>Les Jeux, c’est du sport, mais tellement plus encore… Une combinaison de rendez-vous culturels, de programmation artistique, et de performances diverses qui créent une expérience unique en son genre. Les Jeux, c’est un festival populaire et multiculturel qui s’adresse au monde entier. C’est une aventure qui va embarquer la France entière pour une expérience inédite.</a:t>
            </a:r>
          </a:p>
        </p:txBody>
      </p:sp>
      <p:pic>
        <p:nvPicPr>
          <p:cNvPr id="24" name="Média en ligne 23" title="Course sur les toits de Paris">
            <a:hlinkClick r:id="" action="ppaction://media"/>
            <a:extLst>
              <a:ext uri="{FF2B5EF4-FFF2-40B4-BE49-F238E27FC236}">
                <a16:creationId xmlns:a16="http://schemas.microsoft.com/office/drawing/2014/main" id="{DCC92CA6-A0E4-45D8-8161-33BCF26311C6}"/>
              </a:ext>
            </a:extLst>
          </p:cNvPr>
          <p:cNvPicPr>
            <a:picLocks noRot="1" noChangeAspect="1"/>
          </p:cNvPicPr>
          <p:nvPr>
            <a:videoFile r:link="rId3"/>
          </p:nvPr>
        </p:nvPicPr>
        <p:blipFill>
          <a:blip r:embed="rId12"/>
          <a:stretch>
            <a:fillRect/>
          </a:stretch>
        </p:blipFill>
        <p:spPr>
          <a:xfrm>
            <a:off x="7744696" y="4649251"/>
            <a:ext cx="2540000" cy="1435100"/>
          </a:xfrm>
          <a:custGeom>
            <a:avLst/>
            <a:gdLst>
              <a:gd name="connsiteX0" fmla="*/ 0 w 2540000"/>
              <a:gd name="connsiteY0" fmla="*/ 0 h 1435100"/>
              <a:gd name="connsiteX1" fmla="*/ 533400 w 2540000"/>
              <a:gd name="connsiteY1" fmla="*/ 0 h 1435100"/>
              <a:gd name="connsiteX2" fmla="*/ 1066800 w 2540000"/>
              <a:gd name="connsiteY2" fmla="*/ 0 h 1435100"/>
              <a:gd name="connsiteX3" fmla="*/ 1498600 w 2540000"/>
              <a:gd name="connsiteY3" fmla="*/ 0 h 1435100"/>
              <a:gd name="connsiteX4" fmla="*/ 1955800 w 2540000"/>
              <a:gd name="connsiteY4" fmla="*/ 0 h 1435100"/>
              <a:gd name="connsiteX5" fmla="*/ 2540000 w 2540000"/>
              <a:gd name="connsiteY5" fmla="*/ 0 h 1435100"/>
              <a:gd name="connsiteX6" fmla="*/ 2540000 w 2540000"/>
              <a:gd name="connsiteY6" fmla="*/ 478367 h 1435100"/>
              <a:gd name="connsiteX7" fmla="*/ 2540000 w 2540000"/>
              <a:gd name="connsiteY7" fmla="*/ 956733 h 1435100"/>
              <a:gd name="connsiteX8" fmla="*/ 2540000 w 2540000"/>
              <a:gd name="connsiteY8" fmla="*/ 1435100 h 1435100"/>
              <a:gd name="connsiteX9" fmla="*/ 1981200 w 2540000"/>
              <a:gd name="connsiteY9" fmla="*/ 1435100 h 1435100"/>
              <a:gd name="connsiteX10" fmla="*/ 1447800 w 2540000"/>
              <a:gd name="connsiteY10" fmla="*/ 1435100 h 1435100"/>
              <a:gd name="connsiteX11" fmla="*/ 889000 w 2540000"/>
              <a:gd name="connsiteY11" fmla="*/ 1435100 h 1435100"/>
              <a:gd name="connsiteX12" fmla="*/ 0 w 2540000"/>
              <a:gd name="connsiteY12" fmla="*/ 1435100 h 1435100"/>
              <a:gd name="connsiteX13" fmla="*/ 0 w 2540000"/>
              <a:gd name="connsiteY13" fmla="*/ 971084 h 1435100"/>
              <a:gd name="connsiteX14" fmla="*/ 0 w 2540000"/>
              <a:gd name="connsiteY14" fmla="*/ 535771 h 1435100"/>
              <a:gd name="connsiteX15" fmla="*/ 0 w 2540000"/>
              <a:gd name="connsiteY15" fmla="*/ 0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0000" h="1435100" fill="none" extrusionOk="0">
                <a:moveTo>
                  <a:pt x="0" y="0"/>
                </a:moveTo>
                <a:cubicBezTo>
                  <a:pt x="261306" y="-39586"/>
                  <a:pt x="394909" y="33493"/>
                  <a:pt x="533400" y="0"/>
                </a:cubicBezTo>
                <a:cubicBezTo>
                  <a:pt x="671891" y="-33493"/>
                  <a:pt x="882060" y="21632"/>
                  <a:pt x="1066800" y="0"/>
                </a:cubicBezTo>
                <a:cubicBezTo>
                  <a:pt x="1251540" y="-21632"/>
                  <a:pt x="1384185" y="34274"/>
                  <a:pt x="1498600" y="0"/>
                </a:cubicBezTo>
                <a:cubicBezTo>
                  <a:pt x="1613015" y="-34274"/>
                  <a:pt x="1826141" y="24944"/>
                  <a:pt x="1955800" y="0"/>
                </a:cubicBezTo>
                <a:cubicBezTo>
                  <a:pt x="2085459" y="-24944"/>
                  <a:pt x="2316220" y="16060"/>
                  <a:pt x="2540000" y="0"/>
                </a:cubicBezTo>
                <a:cubicBezTo>
                  <a:pt x="2567503" y="147433"/>
                  <a:pt x="2535698" y="244184"/>
                  <a:pt x="2540000" y="478367"/>
                </a:cubicBezTo>
                <a:cubicBezTo>
                  <a:pt x="2544302" y="712550"/>
                  <a:pt x="2508136" y="825076"/>
                  <a:pt x="2540000" y="956733"/>
                </a:cubicBezTo>
                <a:cubicBezTo>
                  <a:pt x="2571864" y="1088390"/>
                  <a:pt x="2525374" y="1273223"/>
                  <a:pt x="2540000" y="1435100"/>
                </a:cubicBezTo>
                <a:cubicBezTo>
                  <a:pt x="2391987" y="1496688"/>
                  <a:pt x="2259022" y="1395154"/>
                  <a:pt x="1981200" y="1435100"/>
                </a:cubicBezTo>
                <a:cubicBezTo>
                  <a:pt x="1703378" y="1475046"/>
                  <a:pt x="1697443" y="1433231"/>
                  <a:pt x="1447800" y="1435100"/>
                </a:cubicBezTo>
                <a:cubicBezTo>
                  <a:pt x="1198157" y="1436969"/>
                  <a:pt x="1120727" y="1375729"/>
                  <a:pt x="889000" y="1435100"/>
                </a:cubicBezTo>
                <a:cubicBezTo>
                  <a:pt x="657273" y="1494471"/>
                  <a:pt x="436516" y="1408344"/>
                  <a:pt x="0" y="1435100"/>
                </a:cubicBezTo>
                <a:cubicBezTo>
                  <a:pt x="-20175" y="1294041"/>
                  <a:pt x="38489" y="1196751"/>
                  <a:pt x="0" y="971084"/>
                </a:cubicBezTo>
                <a:cubicBezTo>
                  <a:pt x="-38489" y="745417"/>
                  <a:pt x="28160" y="629352"/>
                  <a:pt x="0" y="535771"/>
                </a:cubicBezTo>
                <a:cubicBezTo>
                  <a:pt x="-28160" y="442190"/>
                  <a:pt x="46887" y="176303"/>
                  <a:pt x="0" y="0"/>
                </a:cubicBezTo>
                <a:close/>
              </a:path>
              <a:path w="2540000" h="1435100" stroke="0" extrusionOk="0">
                <a:moveTo>
                  <a:pt x="0" y="0"/>
                </a:moveTo>
                <a:cubicBezTo>
                  <a:pt x="148909" y="-12580"/>
                  <a:pt x="328071" y="25347"/>
                  <a:pt x="558800" y="0"/>
                </a:cubicBezTo>
                <a:cubicBezTo>
                  <a:pt x="789529" y="-25347"/>
                  <a:pt x="816985" y="32527"/>
                  <a:pt x="1041400" y="0"/>
                </a:cubicBezTo>
                <a:cubicBezTo>
                  <a:pt x="1265815" y="-32527"/>
                  <a:pt x="1258737" y="49106"/>
                  <a:pt x="1473200" y="0"/>
                </a:cubicBezTo>
                <a:cubicBezTo>
                  <a:pt x="1687663" y="-49106"/>
                  <a:pt x="1833699" y="31039"/>
                  <a:pt x="1981200" y="0"/>
                </a:cubicBezTo>
                <a:cubicBezTo>
                  <a:pt x="2128701" y="-31039"/>
                  <a:pt x="2425356" y="31866"/>
                  <a:pt x="2540000" y="0"/>
                </a:cubicBezTo>
                <a:cubicBezTo>
                  <a:pt x="2592470" y="144157"/>
                  <a:pt x="2488799" y="254840"/>
                  <a:pt x="2540000" y="464016"/>
                </a:cubicBezTo>
                <a:cubicBezTo>
                  <a:pt x="2591201" y="673192"/>
                  <a:pt x="2501744" y="733679"/>
                  <a:pt x="2540000" y="942382"/>
                </a:cubicBezTo>
                <a:cubicBezTo>
                  <a:pt x="2578256" y="1151085"/>
                  <a:pt x="2532462" y="1278978"/>
                  <a:pt x="2540000" y="1435100"/>
                </a:cubicBezTo>
                <a:cubicBezTo>
                  <a:pt x="2406751" y="1483688"/>
                  <a:pt x="2197927" y="1383337"/>
                  <a:pt x="2108200" y="1435100"/>
                </a:cubicBezTo>
                <a:cubicBezTo>
                  <a:pt x="2018473" y="1486863"/>
                  <a:pt x="1739176" y="1379899"/>
                  <a:pt x="1600200" y="1435100"/>
                </a:cubicBezTo>
                <a:cubicBezTo>
                  <a:pt x="1461224" y="1490301"/>
                  <a:pt x="1306351" y="1376288"/>
                  <a:pt x="1066800" y="1435100"/>
                </a:cubicBezTo>
                <a:cubicBezTo>
                  <a:pt x="827249" y="1493912"/>
                  <a:pt x="778361" y="1417764"/>
                  <a:pt x="508000" y="1435100"/>
                </a:cubicBezTo>
                <a:cubicBezTo>
                  <a:pt x="237639" y="1452436"/>
                  <a:pt x="110567" y="1425913"/>
                  <a:pt x="0" y="1435100"/>
                </a:cubicBezTo>
                <a:cubicBezTo>
                  <a:pt x="-32382" y="1257833"/>
                  <a:pt x="25912" y="1075329"/>
                  <a:pt x="0" y="971084"/>
                </a:cubicBezTo>
                <a:cubicBezTo>
                  <a:pt x="-25912" y="866839"/>
                  <a:pt x="963" y="684318"/>
                  <a:pt x="0" y="478367"/>
                </a:cubicBezTo>
                <a:cubicBezTo>
                  <a:pt x="-963" y="272416"/>
                  <a:pt x="25025" y="103552"/>
                  <a:pt x="0" y="0"/>
                </a:cubicBezTo>
                <a:close/>
              </a:path>
            </a:pathLst>
          </a:custGeom>
          <a:ln w="38100">
            <a:solidFill>
              <a:schemeClr val="accent2">
                <a:lumMod val="75000"/>
              </a:schemeClr>
            </a:solidFill>
            <a:extLst>
              <a:ext uri="{C807C97D-BFC1-408E-A445-0C87EB9F89A2}">
                <ask:lineSketchStyleProps xmlns:ask="http://schemas.microsoft.com/office/drawing/2018/sketchyshapes" sd="3989574929">
                  <a:prstGeom prst="rect">
                    <a:avLst/>
                  </a:prstGeom>
                  <ask:type>
                    <ask:lineSketchScribble/>
                  </ask:type>
                </ask:lineSketchStyleProps>
              </a:ext>
            </a:extLst>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9159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video>
              <p:cMediaNode vol="80000">
                <p:cTn id="21" fill="hold" display="0">
                  <p:stCondLst>
                    <p:cond delay="indefinite"/>
                  </p:stCondLst>
                </p:cTn>
                <p:tgtEl>
                  <p:spTgt spid="18"/>
                </p:tgtEl>
              </p:cMediaNode>
            </p:video>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8"/>
                                        </p:tgtEl>
                                      </p:cBhvr>
                                    </p:cmd>
                                  </p:childTnLst>
                                </p:cTn>
                              </p:par>
                            </p:childTnLst>
                          </p:cTn>
                        </p:par>
                      </p:childTnLst>
                    </p:cTn>
                  </p:par>
                </p:childTnLst>
              </p:cTn>
              <p:nextCondLst>
                <p:cond evt="onClick" delay="0">
                  <p:tgtEl>
                    <p:spTgt spid="18"/>
                  </p:tgtEl>
                </p:cond>
              </p:nextCondLst>
            </p:seq>
            <p:video>
              <p:cMediaNode vol="80000">
                <p:cTn id="27" fill="hold" display="0">
                  <p:stCondLst>
                    <p:cond delay="indefinite"/>
                  </p:stCondLst>
                </p:cTn>
                <p:tgtEl>
                  <p:spTgt spid="24"/>
                </p:tgtEl>
              </p:cMediaNode>
            </p:video>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614</TotalTime>
  <Words>1425</Words>
  <Application>Microsoft Office PowerPoint</Application>
  <PresentationFormat>Grand écran</PresentationFormat>
  <Paragraphs>58</Paragraphs>
  <Slides>9</Slides>
  <Notes>0</Notes>
  <HiddenSlides>0</HiddenSlides>
  <MMClips>3</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Bauhaus 93</vt:lpstr>
      <vt:lpstr>Century Gothic</vt:lpstr>
      <vt:lpstr>Wingdings 3</vt:lpstr>
      <vt:lpstr>Ion</vt:lpstr>
      <vt:lpstr>RINASCITA GYM 2024</vt:lpstr>
      <vt:lpstr>UNE DYNAMIQUE, Une synergie AU SERVICE DU CLUB  Restés mobilisés, solidaires, ne pas baisser les bras et garder le lien, face à cette situation sanitaire qui nous échappe. Nous devons résolument nous tourner vers l’avenir, préparer l’après « COVID » et organiser ce que seras notre demain. Et on achèvera en apothéose avec les JO en France.  Ce projet a pour but d’accompagner les club dans cette transition et devra nous permettre de nous adapter à toutes situations.</vt:lpstr>
      <vt:lpstr>DEVELOPPER ET DYNAMISER LES ACTIVITES DANS LES CLUBS ET SUR LE TERRITOIRE  Les activités  • Mettre en œuvre le projet de développement des activités non olympiques : Aérobic -GAC- TeamGym - Tumbling – Freestyle  • Développer et promouvoir les activités EVOLUGYM : BabyGym, AccessGym • Déployer le programme Gym+ • Intégrer la nouvelle discipline PARKOUR </vt:lpstr>
      <vt:lpstr>Promouvoir la professionnalisation des Clubs pour l’encadrement technique et administratif  Un axe majeur : un levier incontournable pour le développement des Clubs  • Rendre les formations lisibles et accessibles • Créer des parcours de professionnalisation, individualisés • Permettre de construire progressivement de nouvelles compétences • Elargir l’offre de FPC ( formation continue des entraineurs, dirigeants) • Adapter la formation à la disponibilité des dirigeants/bénévoles (séminaires, webinaires...) • Accompagner davantage les Clubs et stagiaires dans leurs demandes de financement</vt:lpstr>
      <vt:lpstr>MODERNISER LA COMMUNICATION, la promotion, la Collaboration  • Coordonner et harmoniser la communication interne et avec les clubs • Développer et former aux outils collaboratifs • Mettre en place des lettres d’information • Afficher notre appartenance FFGYM</vt:lpstr>
      <vt:lpstr>S'engager : Renforcer nos engagements sociétaux et environnementaux  Engagement sociétal  Être porteur des valeurs morales, humanistes et éducatives, par l’adhésion de chacun de la Charte d’Ethique et de Déontologie de la FFGym et de la Collectivité de Corse • Mettre en place l’action éducative et préventive du respect de la personne en promouvant une approche citoyenne et respectueuse du sport. • Perpétuer la prévention de la radicalisation dans nos programmes de formation • Adhésion du comité au Colosse au pied d’argile pour une sensibilisation et à la formation aux risques de pédocriminalité  Colosse au pied d’argile - Inseme  Engagement environnemental  • S’engager dans la transition écologique et le développement Durable • Sensibiliser aux gestes éco-responsables • Promouvoir la Charte Eco-responsable de la FFGym • Encourager les pratiques éco-responsables dans le fonctionnement quotidien du Comité, des Clubs, lors de l’organisation de compétitions , de regroupements, de formation...</vt:lpstr>
      <vt:lpstr>Présentation PowerPoint</vt:lpstr>
      <vt:lpstr>Pass Sanitaire</vt:lpstr>
      <vt:lpstr>Présentation PowerPoint</vt:lpstr>
    </vt:vector>
  </TitlesOfParts>
  <Company>Mairie de Bastia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RINASCIA GYM 2024</dc:title>
  <dc:creator>David Pineau</dc:creator>
  <cp:lastModifiedBy>David Pineau</cp:lastModifiedBy>
  <cp:revision>18</cp:revision>
  <dcterms:created xsi:type="dcterms:W3CDTF">2021-02-11T16:35:49Z</dcterms:created>
  <dcterms:modified xsi:type="dcterms:W3CDTF">2021-09-04T16:46:30Z</dcterms:modified>
</cp:coreProperties>
</file>